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3" r:id="rId2"/>
  </p:sldMasterIdLst>
  <p:notesMasterIdLst>
    <p:notesMasterId r:id="rId27"/>
  </p:notesMasterIdLst>
  <p:handoutMasterIdLst>
    <p:handoutMasterId r:id="rId28"/>
  </p:handoutMasterIdLst>
  <p:sldIdLst>
    <p:sldId id="293" r:id="rId3"/>
    <p:sldId id="257" r:id="rId4"/>
    <p:sldId id="304" r:id="rId5"/>
    <p:sldId id="294" r:id="rId6"/>
    <p:sldId id="355" r:id="rId7"/>
    <p:sldId id="356" r:id="rId8"/>
    <p:sldId id="305" r:id="rId9"/>
    <p:sldId id="307" r:id="rId10"/>
    <p:sldId id="308" r:id="rId11"/>
    <p:sldId id="309" r:id="rId12"/>
    <p:sldId id="357" r:id="rId13"/>
    <p:sldId id="274" r:id="rId14"/>
    <p:sldId id="275" r:id="rId15"/>
    <p:sldId id="279" r:id="rId16"/>
    <p:sldId id="289" r:id="rId17"/>
    <p:sldId id="311" r:id="rId18"/>
    <p:sldId id="288" r:id="rId19"/>
    <p:sldId id="297" r:id="rId20"/>
    <p:sldId id="298" r:id="rId21"/>
    <p:sldId id="299" r:id="rId22"/>
    <p:sldId id="301" r:id="rId23"/>
    <p:sldId id="302" r:id="rId24"/>
    <p:sldId id="312" r:id="rId25"/>
    <p:sldId id="314" r:id="rId26"/>
  </p:sldIdLst>
  <p:sldSz cx="9144000" cy="6858000" type="screen4x3"/>
  <p:notesSz cx="7086600" cy="90249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510F2EF-84F5-459A-971D-67F2932C1C8F}">
          <p14:sldIdLst>
            <p14:sldId id="293"/>
            <p14:sldId id="257"/>
            <p14:sldId id="304"/>
            <p14:sldId id="294"/>
            <p14:sldId id="355"/>
            <p14:sldId id="356"/>
            <p14:sldId id="305"/>
            <p14:sldId id="307"/>
            <p14:sldId id="308"/>
            <p14:sldId id="309"/>
            <p14:sldId id="357"/>
          </p14:sldIdLst>
        </p14:section>
        <p14:section name="Untitled Section" id="{40CDB8AE-FA62-46E3-B4BC-8EC18D9EEF82}">
          <p14:sldIdLst>
            <p14:sldId id="274"/>
            <p14:sldId id="275"/>
            <p14:sldId id="279"/>
            <p14:sldId id="289"/>
            <p14:sldId id="311"/>
            <p14:sldId id="288"/>
            <p14:sldId id="297"/>
            <p14:sldId id="298"/>
            <p14:sldId id="299"/>
            <p14:sldId id="301"/>
            <p14:sldId id="302"/>
            <p14:sldId id="312"/>
            <p14:sldId id="31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3B67"/>
    <a:srgbClr val="FFFFFF"/>
    <a:srgbClr val="472F8A"/>
    <a:srgbClr val="EBAE20"/>
    <a:srgbClr val="005695"/>
    <a:srgbClr val="1976D2"/>
    <a:srgbClr val="F04E25"/>
    <a:srgbClr val="FFD040"/>
    <a:srgbClr val="83B3CD"/>
    <a:srgbClr val="91B6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6" autoAdjust="0"/>
    <p:restoredTop sz="90036" autoAdjust="0"/>
  </p:normalViewPr>
  <p:slideViewPr>
    <p:cSldViewPr snapToGrid="0">
      <p:cViewPr varScale="1">
        <p:scale>
          <a:sx n="90" d="100"/>
          <a:sy n="90" d="100"/>
        </p:scale>
        <p:origin x="201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1502" cy="45309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13494" y="1"/>
            <a:ext cx="3071502" cy="45309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93402-03D7-4E7F-BBD5-E6843FDEACC0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571842"/>
            <a:ext cx="3071502" cy="4530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13494" y="8571842"/>
            <a:ext cx="3071502" cy="4530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0EA86B-D5CE-44DC-AB42-D62592157F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73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860" cy="45281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14100" y="0"/>
            <a:ext cx="3070860" cy="45281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CB3C53B-BBE3-4CB6-A969-57654D486B37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12888" y="1128713"/>
            <a:ext cx="4060825" cy="3044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8660" y="4343251"/>
            <a:ext cx="5669280" cy="355357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72126"/>
            <a:ext cx="3070860" cy="45281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14100" y="8572126"/>
            <a:ext cx="3070860" cy="45281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62468EF-DC80-4F3B-820B-76F6E09879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068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42736"/>
            <a:fld id="{950E58FA-FB6E-4D43-8657-CA4E4D019A5D}" type="slidenum">
              <a:rPr lang="en-US" smtClean="0">
                <a:latin typeface="Times" pitchFamily="18" charset="0"/>
              </a:rPr>
              <a:pPr defTabSz="942736"/>
              <a:t>3</a:t>
            </a:fld>
            <a:endParaRPr lang="en-US" dirty="0">
              <a:latin typeface="Times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949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B19AD6-267C-4FC0-A101-8EEAC4986AA8}" type="slidenum">
              <a:rPr lang="en-US" altLang="zh-CN" smtClean="0"/>
              <a:pPr>
                <a:defRPr/>
              </a:pPr>
              <a:t>15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60745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468EF-DC80-4F3B-820B-76F6E09879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0903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1pPr>
            <a:lvl2pPr marL="775998" indent="-297192"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2pPr>
            <a:lvl3pPr marL="1193718" indent="-237753"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3pPr>
            <a:lvl4pPr marL="1670875" indent="-237753"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4pPr>
            <a:lvl5pPr marL="2149682" indent="-237753"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5pPr>
            <a:lvl6pPr marL="2625188" indent="-2377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6pPr>
            <a:lvl7pPr marL="3100695" indent="-2377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7pPr>
            <a:lvl8pPr marL="3576200" indent="-2377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8pPr>
            <a:lvl9pPr marL="4051705" indent="-2377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9pPr>
          </a:lstStyle>
          <a:p>
            <a:fld id="{BAB2B79E-55AF-43BD-8252-00DEBA6073D5}" type="slidenum">
              <a:rPr lang="en-US" altLang="zh-CN" sz="1200">
                <a:ea typeface="Geneva" pitchFamily="1" charset="-128"/>
              </a:rPr>
              <a:pPr/>
              <a:t>20</a:t>
            </a:fld>
            <a:endParaRPr lang="en-US" altLang="zh-CN" sz="1200" dirty="0">
              <a:ea typeface="Geneva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09898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Geneva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1pPr>
            <a:lvl2pPr marL="746125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2pPr>
            <a:lvl3pPr marL="1147763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3pPr>
            <a:lvl4pPr marL="160655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4pPr>
            <a:lvl5pPr marL="2066925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5pPr>
            <a:lvl6pPr marL="2524125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6pPr>
            <a:lvl7pPr marL="2981325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7pPr>
            <a:lvl8pPr marL="3438525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8pPr>
            <a:lvl9pPr marL="3895725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SimHei" panose="02010609060101010101" pitchFamily="49" charset="-122"/>
              </a:defRPr>
            </a:lvl9pPr>
          </a:lstStyle>
          <a:p>
            <a:fld id="{D3DD1C75-768F-4802-8B8A-1674926890DE}" type="slidenum">
              <a:rPr lang="en-US" altLang="zh-CN" sz="1200" smtClean="0">
                <a:ea typeface="Geneva" pitchFamily="1" charset="-128"/>
              </a:rPr>
              <a:pPr/>
              <a:t>22</a:t>
            </a:fld>
            <a:endParaRPr lang="en-US" altLang="zh-CN" sz="1200" dirty="0">
              <a:ea typeface="Geneva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6172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Demonstrate your HR expertise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HR professionals who earn SHRM certification report significantly higher levels of credibility with peers and organizational leaders. 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Increase your salary 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HR professionals who pass the SHRM certification exam report earning salaries 14%-15% higher than peers who do not. 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Get Promoted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None/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71% of HR executives agree that SHRM certification increases the likelihood of obtaining a promotion in HR and list it as a preferred qualification.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2468EF-DC80-4F3B-820B-76F6E09879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49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62DCE07-5B58-4F80-A6B4-24839974021C}" type="slidenum">
              <a:rPr lang="en-US" smtClean="0">
                <a:solidFill>
                  <a:prstClr val="black"/>
                </a:solidFill>
                <a:latin typeface="Times" pitchFamily="18" charset="0"/>
              </a:rPr>
              <a:pPr/>
              <a:t>5</a:t>
            </a:fld>
            <a:endParaRPr lang="en-US">
              <a:solidFill>
                <a:prstClr val="black"/>
              </a:solidFill>
              <a:latin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348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B19AD6-267C-4FC0-A101-8EEAC4986AA8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632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468EF-DC80-4F3B-820B-76F6E09879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210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the SHRM BASK tested on SHRM-CP and SHRM-SCP exams</a:t>
            </a:r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Personalized learning experience that adjusts based on progress and proficiency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modules with interactive online media resources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 exam including questions from actual SHRM certification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2468EF-DC80-4F3B-820B-76F6E09879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742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spc="75" dirty="0">
                <a:solidFill>
                  <a:srgbClr val="5A5A5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Virtual Host Video Guide</a:t>
            </a:r>
            <a:endParaRPr lang="en-US" sz="1800" spc="75" dirty="0">
              <a:solidFill>
                <a:srgbClr val="5A5A5A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None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Your host is here to help! She pops up throughout your SHRM Learning System to help you learn how to navigate and best utilize the system to maximize your studies.</a:t>
            </a: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None/>
            </a:pPr>
            <a:endParaRPr lang="en-US" sz="1800" b="1" spc="75" dirty="0">
              <a:solidFill>
                <a:srgbClr val="5A5A5A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None/>
            </a:pPr>
            <a:r>
              <a:rPr lang="en-US" sz="1800" b="1" spc="75" dirty="0">
                <a:solidFill>
                  <a:srgbClr val="5A5A5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Enhanced Online Learning Modules</a:t>
            </a:r>
            <a:endParaRPr lang="en-US" sz="1800" b="1" spc="75" dirty="0">
              <a:solidFill>
                <a:srgbClr val="5A5A5A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 variety to your learning patterns with modules that includes interactive elements and visuals. These enhanced modules complement the existing </a:t>
            </a:r>
            <a:r>
              <a:rPr lang="en-US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ePub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 printed book format.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 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i="1" spc="75" dirty="0">
                <a:solidFill>
                  <a:srgbClr val="5A5A5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Learn Out Loud</a:t>
            </a:r>
            <a:r>
              <a:rPr lang="en-US" sz="1800" b="1" spc="75" dirty="0">
                <a:solidFill>
                  <a:srgbClr val="5A5A5A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Competency Clips</a:t>
            </a:r>
            <a:endParaRPr lang="en-US" sz="1800" spc="75" dirty="0">
              <a:solidFill>
                <a:srgbClr val="5A5A5A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Short audio snippets to get real-life examples of three competency clusters, including new stories to help you learn and apply content.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2468EF-DC80-4F3B-820B-76F6E09879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9831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9ACF0-BF2C-4C8E-975E-D1FEB7205729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436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this opportunity to mention the benefits of your course format: In person and/or virtual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468EF-DC80-4F3B-820B-76F6E09879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05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278" y="1232078"/>
            <a:ext cx="7866310" cy="1589447"/>
          </a:xfrm>
          <a:prstGeom prst="rect">
            <a:avLst/>
          </a:prstGeom>
        </p:spPr>
        <p:txBody>
          <a:bodyPr anchor="b" anchorCtr="0"/>
          <a:lstStyle>
            <a:lvl1pPr algn="r">
              <a:lnSpc>
                <a:spcPct val="90000"/>
              </a:lnSpc>
              <a:defRPr sz="4200" b="1" i="0" baseline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2903266" y="3005663"/>
            <a:ext cx="5707322" cy="132906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1" i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Picture 7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D6588587-70EF-4CAF-85E7-D4630DD787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7" t="2" b="15832"/>
          <a:stretch/>
        </p:blipFill>
        <p:spPr>
          <a:xfrm>
            <a:off x="-3" y="2"/>
            <a:ext cx="9144001" cy="541928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407E501-5470-4846-9BC5-ADDBD1DF9C5A}"/>
              </a:ext>
            </a:extLst>
          </p:cNvPr>
          <p:cNvSpPr/>
          <p:nvPr userDrawn="1"/>
        </p:nvSpPr>
        <p:spPr>
          <a:xfrm>
            <a:off x="-1" y="0"/>
            <a:ext cx="9144000" cy="5419287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232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875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370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89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Pg/Head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14669" y="594360"/>
            <a:ext cx="8314661" cy="1067288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aseline="0">
                <a:solidFill>
                  <a:srgbClr val="3444AC"/>
                </a:solidFill>
              </a:defRPr>
            </a:lvl1pPr>
          </a:lstStyle>
          <a:p>
            <a:r>
              <a:rPr lang="en-US"/>
              <a:t>Click to edit Master title style 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414669" y="2057400"/>
            <a:ext cx="8314662" cy="3906672"/>
          </a:xfrm>
          <a:prstGeom prst="rect">
            <a:avLst/>
          </a:prstGeom>
        </p:spPr>
        <p:txBody>
          <a:bodyPr numCol="2" spcCol="182880"/>
          <a:lstStyle>
            <a:lvl1pPr marL="0" indent="0">
              <a:buFont typeface="Arial" charset="0"/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9144000" cy="133350"/>
          </a:xfrm>
          <a:prstGeom prst="rect">
            <a:avLst/>
          </a:prstGeom>
          <a:solidFill>
            <a:srgbClr val="ECAD0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accent3"/>
              </a:solidFill>
              <a:highlight>
                <a:srgbClr val="ECAD04"/>
              </a:highlight>
            </a:endParaRP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20606B2C-C02D-3146-B03D-39E037BC9D5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8346558" y="6302310"/>
            <a:ext cx="382773" cy="365125"/>
          </a:xfrm>
          <a:prstGeom prst="rect">
            <a:avLst/>
          </a:prstGeom>
        </p:spPr>
        <p:txBody>
          <a:bodyPr anchor="ctr"/>
          <a:lstStyle>
            <a:lvl1pPr algn="r">
              <a:defRPr sz="1000"/>
            </a:lvl1pPr>
          </a:lstStyle>
          <a:p>
            <a:pPr>
              <a:defRPr/>
            </a:pPr>
            <a:fld id="{FA2D122A-5CD1-AE45-907C-D91045C8970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E6376A09-37BB-1F45-BF99-CF2ED1CF616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3071480" y="6302310"/>
            <a:ext cx="5179385" cy="365125"/>
          </a:xfrm>
          <a:prstGeom prst="rect">
            <a:avLst/>
          </a:prstGeom>
        </p:spPr>
        <p:txBody>
          <a:bodyPr anchor="ctr"/>
          <a:lstStyle>
            <a:lvl1pPr algn="r">
              <a:defRPr sz="1000"/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Confidential and Proprietary Information—SHRM Certification ©SHRM 2023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012CF95A-C30E-DC45-AA6D-E80A101A65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669" y="6282023"/>
            <a:ext cx="1008174" cy="39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17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5185" y="1520947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5185" y="400062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© SHRM 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508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479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631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640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300" y="169741"/>
            <a:ext cx="7886700" cy="59616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849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© SHRM 2023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22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606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22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SHRM 2020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-76200" y="0"/>
            <a:ext cx="3810000" cy="7010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5181600"/>
            <a:ext cx="1447633" cy="828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3733800" y="0"/>
            <a:ext cx="45719" cy="6858000"/>
          </a:xfrm>
          <a:prstGeom prst="rect">
            <a:avLst/>
          </a:prstGeom>
          <a:solidFill>
            <a:srgbClr val="F36E2C"/>
          </a:solidFill>
          <a:ln>
            <a:solidFill>
              <a:srgbClr val="F36E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12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hdr="0" ftr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SHRM 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048E0D1-90AB-4971-ABF2-9950AB7D103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89045" y="179071"/>
            <a:ext cx="7886700" cy="596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03D3C66-30A9-CF7D-CD84-5B0FA6A654A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4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4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7" r:id="rId12"/>
  </p:sldLayoutIdLst>
  <p:hf hdr="0" ftr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en.wikipedia.org/wiki/File:Ski_trail_rating_symbol-blue_square.svg" TargetMode="Externa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shrmcertification.org/learning/demo" TargetMode="External"/><Relationship Id="rId2" Type="http://schemas.openxmlformats.org/officeDocument/2006/relationships/hyperlink" Target="http://www.shrmcertification.org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8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0294" y="3000258"/>
            <a:ext cx="7137388" cy="1223937"/>
          </a:xfrm>
        </p:spPr>
        <p:txBody>
          <a:bodyPr/>
          <a:lstStyle/>
          <a:p>
            <a:r>
              <a:rPr lang="en-US" sz="3100" dirty="0">
                <a:solidFill>
                  <a:schemeClr val="tx1"/>
                </a:solidFill>
              </a:rPr>
              <a:t>Prepare for the HR Challenges of the Future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317917" y="4397901"/>
            <a:ext cx="5707322" cy="428417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with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  <a:latin typeface="Arial Black" panose="020B0A04020102020204" pitchFamily="34" charset="0"/>
              </a:rPr>
              <a:t>&lt;Chapter Name&gt;</a:t>
            </a:r>
            <a:r>
              <a:rPr lang="en-US" dirty="0">
                <a:solidFill>
                  <a:schemeClr val="tx1"/>
                </a:solidFill>
                <a:latin typeface="Arial Black" panose="020B0A04020102020204" pitchFamily="34" charset="0"/>
              </a:rPr>
              <a:t>’s SHRM Course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18202" y="5751296"/>
            <a:ext cx="19997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Insert your logo here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16802" y="5444355"/>
            <a:ext cx="323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Presenters: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Name, Title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Name, Title</a:t>
            </a:r>
          </a:p>
          <a:p>
            <a:endParaRPr lang="en-US" dirty="0"/>
          </a:p>
        </p:txBody>
      </p:sp>
      <p:sp>
        <p:nvSpPr>
          <p:cNvPr id="8" name="Text Placeholder 1"/>
          <p:cNvSpPr txBox="1">
            <a:spLocks/>
          </p:cNvSpPr>
          <p:nvPr/>
        </p:nvSpPr>
        <p:spPr>
          <a:xfrm>
            <a:off x="5616802" y="6252013"/>
            <a:ext cx="2422255" cy="20716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38238FFD-01C3-47B8-9E1B-0935B5CF8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18" y="5751296"/>
            <a:ext cx="1108813" cy="63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824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monitor, screen&#10;&#10;Description automatically generated">
            <a:extLst>
              <a:ext uri="{FF2B5EF4-FFF2-40B4-BE49-F238E27FC236}">
                <a16:creationId xmlns:a16="http://schemas.microsoft.com/office/drawing/2014/main" id="{D180C513-06B1-2A91-D8D8-889038A9B3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7186" y="697654"/>
            <a:ext cx="5747898" cy="57362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100" dirty="0">
                <a:solidFill>
                  <a:schemeClr val="bg1"/>
                </a:solidFill>
                <a:cs typeface="Arial" panose="020B0604020202020204" pitchFamily="34" charset="0"/>
              </a:rPr>
              <a:t>Comprehensive HR Content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7E7DAAFB-C9BB-4611-AD69-41AD634E0A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41D468-7A9C-46B5-81F1-567A37A7B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10</a:t>
            </a:fld>
            <a:endParaRPr lang="en-US" dirty="0"/>
          </a:p>
        </p:txBody>
      </p:sp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F770BB5C-904D-9620-E248-F205EEC95E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806" y="1838020"/>
            <a:ext cx="3051383" cy="52048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33C575E8-92A3-D1AD-49F1-2732124088D8}"/>
              </a:ext>
            </a:extLst>
          </p:cNvPr>
          <p:cNvGrpSpPr/>
          <p:nvPr/>
        </p:nvGrpSpPr>
        <p:grpSpPr>
          <a:xfrm>
            <a:off x="4059172" y="2785452"/>
            <a:ext cx="5084829" cy="2923877"/>
            <a:chOff x="5913072" y="1286555"/>
            <a:chExt cx="5084829" cy="292387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AA1326E-115F-4054-2467-B907DD6252BA}"/>
                </a:ext>
              </a:extLst>
            </p:cNvPr>
            <p:cNvSpPr txBox="1"/>
            <p:nvPr/>
          </p:nvSpPr>
          <p:spPr>
            <a:xfrm>
              <a:off x="6397251" y="1286555"/>
              <a:ext cx="4600650" cy="29238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Brings the SHRM Body of Applied Skills and Knowledge™ (SHRM BASK™) to Life</a:t>
              </a:r>
            </a:p>
            <a:p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Offers Ability for Student to Review Content in Order or Via a Recommended Path</a:t>
              </a:r>
            </a:p>
            <a:p>
              <a:pPr>
                <a:buFont typeface="Wingdings" panose="05000000000000000000" pitchFamily="2" charset="2"/>
                <a:buChar char="§"/>
              </a:pP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Provides Real World Examples</a:t>
              </a:r>
            </a:p>
            <a:p>
              <a:pPr>
                <a:buFont typeface="Wingdings" panose="05000000000000000000" pitchFamily="2" charset="2"/>
                <a:buChar char="§"/>
              </a:pP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Follows Exam Configuration Timing                       and Test Questions</a:t>
              </a:r>
            </a:p>
            <a:p>
              <a:pPr>
                <a:buFont typeface="Wingdings" panose="05000000000000000000" pitchFamily="2" charset="2"/>
                <a:buChar char="§"/>
              </a:pPr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Supports Multiple Formats of Learning</a:t>
              </a:r>
            </a:p>
          </p:txBody>
        </p:sp>
        <p:pic>
          <p:nvPicPr>
            <p:cNvPr id="10" name="Picture 9" descr="Shape, square&#10;&#10;Description automatically generated">
              <a:extLst>
                <a:ext uri="{FF2B5EF4-FFF2-40B4-BE49-F238E27FC236}">
                  <a16:creationId xmlns:a16="http://schemas.microsoft.com/office/drawing/2014/main" id="{41FF247A-AC81-9DAA-1426-262138E89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p:blipFill>
          <p:spPr>
            <a:xfrm>
              <a:off x="5923706" y="1368680"/>
              <a:ext cx="238257" cy="238257"/>
            </a:xfrm>
            <a:prstGeom prst="rect">
              <a:avLst/>
            </a:prstGeom>
          </p:spPr>
        </p:pic>
        <p:pic>
          <p:nvPicPr>
            <p:cNvPr id="11" name="Picture 10" descr="Shape, square&#10;&#10;Description automatically generated">
              <a:extLst>
                <a:ext uri="{FF2B5EF4-FFF2-40B4-BE49-F238E27FC236}">
                  <a16:creationId xmlns:a16="http://schemas.microsoft.com/office/drawing/2014/main" id="{CF86C095-A982-2A68-7020-52B65F9E7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p:blipFill>
          <p:spPr>
            <a:xfrm>
              <a:off x="5923706" y="2083427"/>
              <a:ext cx="238257" cy="238257"/>
            </a:xfrm>
            <a:prstGeom prst="rect">
              <a:avLst/>
            </a:prstGeom>
          </p:spPr>
        </p:pic>
        <p:pic>
          <p:nvPicPr>
            <p:cNvPr id="20" name="Picture 19" descr="Shape, square&#10;&#10;Description automatically generated">
              <a:extLst>
                <a:ext uri="{FF2B5EF4-FFF2-40B4-BE49-F238E27FC236}">
                  <a16:creationId xmlns:a16="http://schemas.microsoft.com/office/drawing/2014/main" id="{28DFC437-3D07-A086-74E5-98A540D2F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p:blipFill>
          <p:spPr>
            <a:xfrm>
              <a:off x="5929279" y="2773473"/>
              <a:ext cx="238257" cy="238257"/>
            </a:xfrm>
            <a:prstGeom prst="rect">
              <a:avLst/>
            </a:prstGeom>
          </p:spPr>
        </p:pic>
        <p:pic>
          <p:nvPicPr>
            <p:cNvPr id="21" name="Picture 20" descr="Shape, square&#10;&#10;Description automatically generated">
              <a:extLst>
                <a:ext uri="{FF2B5EF4-FFF2-40B4-BE49-F238E27FC236}">
                  <a16:creationId xmlns:a16="http://schemas.microsoft.com/office/drawing/2014/main" id="{08297B4D-D5B4-C120-F62E-5FB3F49B7F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p:blipFill>
          <p:spPr>
            <a:xfrm>
              <a:off x="5913072" y="3927466"/>
              <a:ext cx="238257" cy="238257"/>
            </a:xfrm>
            <a:prstGeom prst="rect">
              <a:avLst/>
            </a:prstGeom>
          </p:spPr>
        </p:pic>
        <p:pic>
          <p:nvPicPr>
            <p:cNvPr id="22" name="Picture 21" descr="Shape, square&#10;&#10;Description automatically generated">
              <a:extLst>
                <a:ext uri="{FF2B5EF4-FFF2-40B4-BE49-F238E27FC236}">
                  <a16:creationId xmlns:a16="http://schemas.microsoft.com/office/drawing/2014/main" id="{3303E819-837A-E0DC-C5B1-B37BAA8D9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p:blipFill>
          <p:spPr>
            <a:xfrm>
              <a:off x="5918645" y="3286867"/>
              <a:ext cx="238257" cy="2382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0468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0506A4B-78DF-E2D6-5802-53EC1B20175A}"/>
              </a:ext>
            </a:extLst>
          </p:cNvPr>
          <p:cNvSpPr/>
          <p:nvPr/>
        </p:nvSpPr>
        <p:spPr>
          <a:xfrm>
            <a:off x="628650" y="4598708"/>
            <a:ext cx="7313078" cy="1057733"/>
          </a:xfrm>
          <a:prstGeom prst="roundRect">
            <a:avLst/>
          </a:prstGeom>
          <a:solidFill>
            <a:srgbClr val="1A3B6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100" dirty="0">
                <a:solidFill>
                  <a:schemeClr val="bg1"/>
                </a:solidFill>
                <a:cs typeface="Arial" panose="020B0604020202020204" pitchFamily="34" charset="0"/>
              </a:rPr>
              <a:t>Proven Way to Learn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82DE667-054B-4DC7-A79F-B1E87AA15A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A2E6E7-F31D-4110-90AA-5130E4777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11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9B4EBF-AF4F-9376-BDCF-CD4463CE66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46" t="5713" r="71306" b="8589"/>
          <a:stretch/>
        </p:blipFill>
        <p:spPr>
          <a:xfrm>
            <a:off x="511110" y="1862940"/>
            <a:ext cx="2522339" cy="156606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4F6E4E-4ED4-0908-4429-84C07667EF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118" t="6126" r="38181" b="9238"/>
          <a:stretch/>
        </p:blipFill>
        <p:spPr>
          <a:xfrm>
            <a:off x="3297801" y="1862940"/>
            <a:ext cx="2451660" cy="156606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8C7ECA-D9E8-58BD-D3A8-ADD15A7ED8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031" t="7030" r="4400" b="8334"/>
          <a:stretch/>
        </p:blipFill>
        <p:spPr>
          <a:xfrm>
            <a:off x="6013813" y="1862940"/>
            <a:ext cx="2619077" cy="155850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11" name="TextBox 11">
            <a:extLst>
              <a:ext uri="{FF2B5EF4-FFF2-40B4-BE49-F238E27FC236}">
                <a16:creationId xmlns:a16="http://schemas.microsoft.com/office/drawing/2014/main" id="{E1AAC349-C2E3-32B4-1052-EC1889A35DBF}"/>
              </a:ext>
            </a:extLst>
          </p:cNvPr>
          <p:cNvSpPr txBox="1"/>
          <p:nvPr/>
        </p:nvSpPr>
        <p:spPr>
          <a:xfrm>
            <a:off x="677378" y="3597613"/>
            <a:ext cx="1959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Virtual Host Video Guides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9C1AA0F7-9A50-C5F2-DE9B-B1734D3B3BCD}"/>
              </a:ext>
            </a:extLst>
          </p:cNvPr>
          <p:cNvSpPr txBox="1"/>
          <p:nvPr/>
        </p:nvSpPr>
        <p:spPr>
          <a:xfrm>
            <a:off x="3147954" y="3597613"/>
            <a:ext cx="284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Enhanced Online Modules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36B5EF2-A1BF-A9BF-6824-473D4B3D99CA}"/>
              </a:ext>
            </a:extLst>
          </p:cNvPr>
          <p:cNvSpPr txBox="1"/>
          <p:nvPr/>
        </p:nvSpPr>
        <p:spPr>
          <a:xfrm>
            <a:off x="5984259" y="3597613"/>
            <a:ext cx="2795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Learn-Out-Loud Competency Clips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6CAF617-9A6F-6A0B-71AD-404074D72EFD}"/>
              </a:ext>
            </a:extLst>
          </p:cNvPr>
          <p:cNvSpPr txBox="1">
            <a:spLocks/>
          </p:cNvSpPr>
          <p:nvPr/>
        </p:nvSpPr>
        <p:spPr>
          <a:xfrm>
            <a:off x="997490" y="4782431"/>
            <a:ext cx="6724254" cy="8740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</a:rPr>
              <a:t>New online tools further enhance and maximize the learning experience.</a:t>
            </a:r>
          </a:p>
        </p:txBody>
      </p:sp>
    </p:spTree>
    <p:extLst>
      <p:ext uri="{BB962C8B-B14F-4D97-AF65-F5344CB8AC3E}">
        <p14:creationId xmlns:p14="http://schemas.microsoft.com/office/powerpoint/2010/main" val="3834338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100" dirty="0">
                <a:solidFill>
                  <a:schemeClr val="bg1"/>
                </a:solidFill>
                <a:cs typeface="Arial" panose="020B0604020202020204" pitchFamily="34" charset="0"/>
              </a:rPr>
              <a:t>Practice and Feedback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600" y="5076558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Knowledge tests are multiple choice and test understanding of factual information.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4862" b="21137"/>
          <a:stretch/>
        </p:blipFill>
        <p:spPr>
          <a:xfrm>
            <a:off x="672354" y="1991990"/>
            <a:ext cx="7633446" cy="237555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18440" y="1362878"/>
            <a:ext cx="6239510" cy="596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Knowledge Question Example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DCD2C6AE-5140-477B-B95D-07D1B2DD52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3A72B2-6255-4809-B49E-37F0590C4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868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440" y="1362878"/>
            <a:ext cx="6239510" cy="59616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Situational Judgment Question Example</a:t>
            </a:r>
          </a:p>
        </p:txBody>
      </p:sp>
      <p:sp>
        <p:nvSpPr>
          <p:cNvPr id="3" name="Rectangle 2"/>
          <p:cNvSpPr/>
          <p:nvPr/>
        </p:nvSpPr>
        <p:spPr>
          <a:xfrm>
            <a:off x="623798" y="5166027"/>
            <a:ext cx="7891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situational judgment tests assess judgment and decision-making skills.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07" y="2051089"/>
            <a:ext cx="7887843" cy="29214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408557" y="284274"/>
            <a:ext cx="7735443" cy="596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sz="3100" dirty="0">
                <a:solidFill>
                  <a:schemeClr val="bg1"/>
                </a:solidFill>
                <a:cs typeface="Arial" panose="020B0604020202020204" pitchFamily="34" charset="0"/>
              </a:rPr>
              <a:t>Practice and Feedback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B5495254-DBBA-46FD-BDE9-BA4C4FA8B3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48AC3E-9863-431E-9FA2-BF2B99FA5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143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2447" y="242137"/>
            <a:ext cx="6492032" cy="596167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sz="3100" dirty="0">
                <a:solidFill>
                  <a:schemeClr val="bg1"/>
                </a:solidFill>
              </a:rPr>
              <a:t>Expert Guidance and Engagement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2226" y="1686560"/>
            <a:ext cx="5222454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Learn from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experienced HR practitioners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and SHRM-CP/SHRM-SCP certified instructors.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One-on-one guidance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help you comprehend and learn to apply your new HR knowledge.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and collaborate with peers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share real-life examples and bring HR knowledge and competencies to life.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Stay on track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earn your certification with a structured learning experience and support.</a:t>
            </a:r>
            <a:endParaRPr lang="en-US" dirty="0">
              <a:solidFill>
                <a:srgbClr val="000000"/>
              </a:solidFill>
              <a:latin typeface="ArialM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271" y="1463040"/>
            <a:ext cx="3132970" cy="4693920"/>
          </a:xfrm>
          <a:prstGeom prst="rect">
            <a:avLst/>
          </a:prstGeom>
        </p:spPr>
      </p:pic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5471645-03AF-483B-8E9B-86B35FBCF3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68265-AC5B-4B06-A2ED-EAE844D28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251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3352" y="263732"/>
            <a:ext cx="7886700" cy="59616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100" dirty="0">
                <a:solidFill>
                  <a:schemeClr val="bg1"/>
                </a:solidFill>
              </a:rPr>
              <a:t>Approval and Funding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77521" y="1724184"/>
            <a:ext cx="4561840" cy="4572000"/>
          </a:xfrm>
          <a:prstGeom prst="rect">
            <a:avLst/>
          </a:prstGeom>
        </p:spPr>
        <p:txBody>
          <a:bodyPr/>
          <a:lstStyle/>
          <a:p>
            <a:pPr indent="0">
              <a:buNone/>
            </a:pPr>
            <a:r>
              <a:rPr lang="en-US" sz="2400" b="1" dirty="0"/>
              <a:t>Take advantage of possible ways to offset the cost of your preparation: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2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Employer funding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Tuition reimbursement program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Workforce Innovation &amp; Opportunity Act (WIOA)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Sallie Mae financing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57950" y="5557520"/>
            <a:ext cx="25133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Download our Approach Your Boss Toolkit</a:t>
            </a:r>
          </a:p>
          <a:p>
            <a:r>
              <a: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</a:t>
            </a:r>
            <a:r>
              <a:rPr lang="en-US" sz="1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url</a:t>
            </a:r>
            <a:r>
              <a: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&gt;&gt;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080" y="5574272"/>
            <a:ext cx="489716" cy="4897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F7829D-BB2D-41AD-A78D-22EC4F6742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4080" y="1818351"/>
            <a:ext cx="2814502" cy="352372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278BFA6-662D-4884-B769-BAC8598405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D0903-2F38-4430-B775-5A1A129C0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753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3520" y="1528890"/>
            <a:ext cx="425704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Our courses are designed with your goals in mind.</a:t>
            </a:r>
          </a:p>
          <a:p>
            <a:endParaRPr 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Enhance your HR knowledge and skills to earn the advancement and recognition you deserve as an HR professional.</a:t>
            </a:r>
          </a:p>
          <a:p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257300" y="276373"/>
            <a:ext cx="7886700" cy="596167"/>
          </a:xfrm>
          <a:prstGeom prst="rect">
            <a:avLst/>
          </a:prstGeom>
        </p:spPr>
        <p:txBody>
          <a:bodyPr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sz="3100" dirty="0">
                <a:solidFill>
                  <a:schemeClr val="bg1"/>
                </a:solidFill>
              </a:rPr>
              <a:t>Invest in Your HR Career</a:t>
            </a:r>
          </a:p>
        </p:txBody>
      </p:sp>
      <p:sp>
        <p:nvSpPr>
          <p:cNvPr id="6" name="Rectangle 5"/>
          <p:cNvSpPr/>
          <p:nvPr/>
        </p:nvSpPr>
        <p:spPr>
          <a:xfrm>
            <a:off x="4582160" y="1528890"/>
            <a:ext cx="4338320" cy="4818122"/>
          </a:xfrm>
          <a:prstGeom prst="rect">
            <a:avLst/>
          </a:prstGeom>
          <a:solidFill>
            <a:srgbClr val="1976D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COURSES START SOON. </a:t>
            </a:r>
          </a:p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Don’t Miss Your Chance to Advance!</a:t>
            </a:r>
          </a:p>
          <a:p>
            <a:pPr algn="ctr"/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Course Format: </a:t>
            </a:r>
          </a:p>
          <a:p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&lt;&lt;Classroom, Online, Classroom + Online&gt;&gt;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When:</a:t>
            </a:r>
          </a:p>
          <a:p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&lt;&lt;Insert Course dates and times&gt;&gt;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Where:</a:t>
            </a:r>
          </a:p>
          <a:p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&lt;&lt;Insert Course location&gt;&gt;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Investment:</a:t>
            </a:r>
          </a:p>
          <a:p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&lt;&lt;Insert course cost and discount information&gt;&gt;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How to Register: </a:t>
            </a:r>
          </a:p>
          <a:p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&lt;&lt;Insert Course dates and contact information&gt;&gt;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582160" y="2177833"/>
            <a:ext cx="4338320" cy="673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" y="3437758"/>
            <a:ext cx="4185483" cy="2790322"/>
          </a:xfrm>
          <a:prstGeom prst="rect">
            <a:avLst/>
          </a:prstGeom>
        </p:spPr>
      </p:pic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44E0240-7961-4187-9F1D-359C780E86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9790F5-0F67-4777-AC24-1EAA605FA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35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12177" y="1904756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5400" dirty="0"/>
          </a:p>
          <a:p>
            <a:pPr marL="0" indent="0" algn="ctr">
              <a:buNone/>
            </a:pPr>
            <a:r>
              <a:rPr lang="en-US" sz="5400" dirty="0">
                <a:latin typeface="Arial Black" panose="020B0A04020102020204" pitchFamily="34" charset="0"/>
              </a:rPr>
              <a:t>Questions?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0CC144-33F2-4247-A34C-D3731FEE62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2B7D9C-B956-4A19-BCEE-1B823A185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315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467465"/>
            <a:ext cx="9143999" cy="1746880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endParaRPr lang="en-US" sz="3600" dirty="0"/>
          </a:p>
          <a:p>
            <a:pPr marL="0" indent="0" algn="ctr">
              <a:spcAft>
                <a:spcPts val="1800"/>
              </a:spcAft>
              <a:buNone/>
            </a:pPr>
            <a:r>
              <a:rPr lang="en-US" sz="9600" b="1" dirty="0">
                <a:latin typeface="Arial Black" panose="020B0A04020102020204" pitchFamily="34" charset="0"/>
              </a:rPr>
              <a:t>Appendix Slides 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FD96A6-2D25-4B7A-8377-07DCE02D11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8BC828-ADE4-421E-86AE-958504C19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91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971" y="223284"/>
            <a:ext cx="7886700" cy="596167"/>
          </a:xfrm>
        </p:spPr>
        <p:txBody>
          <a:bodyPr>
            <a:normAutofit/>
          </a:bodyPr>
          <a:lstStyle/>
          <a:p>
            <a:pPr algn="r"/>
            <a:r>
              <a:rPr lang="en-US" sz="3100" b="1" dirty="0">
                <a:solidFill>
                  <a:schemeClr val="bg1"/>
                </a:solidFill>
                <a:cs typeface="Arial" panose="020B0604020202020204" pitchFamily="34" charset="0"/>
              </a:rPr>
              <a:t>Appendix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148" y="1651919"/>
            <a:ext cx="8048781" cy="174688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3600" dirty="0"/>
          </a:p>
          <a:p>
            <a:pPr marL="0" indent="0">
              <a:spcAft>
                <a:spcPts val="1800"/>
              </a:spcAft>
              <a:buNone/>
            </a:pPr>
            <a:r>
              <a:rPr lang="en-US" sz="9600" b="1" dirty="0"/>
              <a:t>Additional Resources: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9600" b="1" dirty="0"/>
              <a:t>SHRM Certification Information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sz="9200" dirty="0"/>
              <a:t>Download the SHRM Certification Handbook, Review Certification Statistics, Try Free HR Practice Test Questions or Apply for the Exam.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sz="9600" b="1" dirty="0">
                <a:hlinkClick r:id="rId2"/>
              </a:rPr>
              <a:t>shrmcertification.org</a:t>
            </a:r>
            <a:endParaRPr lang="en-US" sz="9600" b="1" dirty="0"/>
          </a:p>
          <a:p>
            <a:pPr marL="0" indent="0">
              <a:buNone/>
            </a:pPr>
            <a:endParaRPr lang="en-US" sz="96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9600" b="1" dirty="0"/>
              <a:t>SHRM Learning System Information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sz="9200" dirty="0"/>
              <a:t>Try A Free Demo, Experience the Program, View Product Details or See Testimonials.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sz="9600" b="1" dirty="0">
                <a:hlinkClick r:id="rId3" action="ppaction://hlinkfile"/>
              </a:rPr>
              <a:t>shrmcertification.org/learning/demo</a:t>
            </a:r>
            <a:r>
              <a:rPr lang="en-US" sz="9600" b="1" dirty="0"/>
              <a:t> 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D0BED-419E-40C3-845B-9C00CBE6E8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3E445D-C059-4B50-8D77-042C1DF25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825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157" y="161973"/>
            <a:ext cx="7886700" cy="59616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/>
            <a:r>
              <a:rPr lang="en-US" sz="3100" dirty="0">
                <a:solidFill>
                  <a:schemeClr val="bg1"/>
                </a:solidFill>
              </a:rPr>
              <a:t>What We Will Cover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67817" y="2046605"/>
            <a:ext cx="857504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Value of Training and Certification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What HR Professionals Need to Know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Prepare to Succeed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Invest in your HR Career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Questions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3CB86-CF1A-44BC-A441-8A77360D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94D0A6-5409-410A-829C-7AF71F94B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450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464447" y="180545"/>
            <a:ext cx="6695428" cy="727564"/>
          </a:xfrm>
        </p:spPr>
        <p:txBody>
          <a:bodyPr>
            <a:normAutofit/>
          </a:bodyPr>
          <a:lstStyle/>
          <a:p>
            <a:pPr algn="r"/>
            <a:r>
              <a:rPr lang="en-US" sz="3100" b="1" dirty="0">
                <a:solidFill>
                  <a:schemeClr val="bg1"/>
                </a:solidFill>
                <a:cs typeface="Arial" panose="020B0604020202020204" pitchFamily="34" charset="0"/>
              </a:rPr>
              <a:t>Appendix II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A40A7DE7-C441-4E16-906D-A38B026978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34B8AE-8B9E-4106-8D92-C54C43D91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20</a:t>
            </a:fld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FE588A1-B668-4C96-BEE6-41877C9700C3}"/>
              </a:ext>
            </a:extLst>
          </p:cNvPr>
          <p:cNvSpPr txBox="1">
            <a:spLocks/>
          </p:cNvSpPr>
          <p:nvPr/>
        </p:nvSpPr>
        <p:spPr>
          <a:xfrm>
            <a:off x="407709" y="1745625"/>
            <a:ext cx="7886700" cy="15708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Certification Eligibility Requirements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1AA9DE7-0AAD-4DCF-A959-F1127CE66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888" y="2345035"/>
            <a:ext cx="7886700" cy="1570861"/>
          </a:xfrm>
        </p:spPr>
        <p:txBody>
          <a:bodyPr>
            <a:normAutofit/>
          </a:bodyPr>
          <a:lstStyle/>
          <a:p>
            <a:r>
              <a:rPr lang="en-US" sz="2000" dirty="0"/>
              <a:t>Applicants must meet specific educational and work experience criteria to be eligible to sit for the SHRM-CP or SHRM-SCP exam</a:t>
            </a:r>
          </a:p>
          <a:p>
            <a:r>
              <a:rPr lang="en-US" sz="2000" dirty="0"/>
              <a:t>Visit </a:t>
            </a:r>
            <a:r>
              <a:rPr lang="en-US" sz="2000" b="1" dirty="0"/>
              <a:t>shrmcertification.org </a:t>
            </a:r>
            <a:r>
              <a:rPr lang="en-US" sz="2000" dirty="0"/>
              <a:t>for the specific eligibility requirements both certification levels</a:t>
            </a:r>
          </a:p>
        </p:txBody>
      </p:sp>
    </p:spTree>
    <p:extLst>
      <p:ext uri="{BB962C8B-B14F-4D97-AF65-F5344CB8AC3E}">
        <p14:creationId xmlns:p14="http://schemas.microsoft.com/office/powerpoint/2010/main" val="26279934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300" y="318977"/>
            <a:ext cx="7886700" cy="596167"/>
          </a:xfrm>
        </p:spPr>
        <p:txBody>
          <a:bodyPr>
            <a:normAutofit/>
          </a:bodyPr>
          <a:lstStyle/>
          <a:p>
            <a:pPr algn="r"/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Appendix III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3553" y="1662728"/>
            <a:ext cx="7886700" cy="157086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b="1" dirty="0"/>
              <a:t>SHRM-CP and SHRM-SCP Exam Information</a:t>
            </a:r>
          </a:p>
          <a:p>
            <a:r>
              <a:rPr lang="en-US" sz="2000" dirty="0"/>
              <a:t>Exams are offered twice a year</a:t>
            </a:r>
          </a:p>
          <a:p>
            <a:pPr lvl="1"/>
            <a:r>
              <a:rPr lang="en-US" sz="1600" dirty="0"/>
              <a:t>Window 1: May 1 – July 15</a:t>
            </a:r>
          </a:p>
          <a:p>
            <a:pPr lvl="1"/>
            <a:r>
              <a:rPr lang="en-US" sz="1600" dirty="0"/>
              <a:t>Window 2: December 1 – February 15</a:t>
            </a:r>
          </a:p>
          <a:p>
            <a:r>
              <a:rPr lang="en-US" sz="2000" dirty="0"/>
              <a:t>Available at Prometric testing locations around the world or at home via remote proctoring. 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6A8EA91-7D97-44C1-A8A1-8C94596EB1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27F96B-DF53-42F7-BAF2-66BACC77C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21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2DDBC3-07D3-4551-ABD4-19541251CDCF}"/>
              </a:ext>
            </a:extLst>
          </p:cNvPr>
          <p:cNvSpPr txBox="1"/>
          <p:nvPr/>
        </p:nvSpPr>
        <p:spPr>
          <a:xfrm>
            <a:off x="690070" y="5270396"/>
            <a:ext cx="42376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latin typeface="Arial" panose="020B0604020202020204" pitchFamily="34" charset="0"/>
                <a:cs typeface="Arial" panose="020B0604020202020204" pitchFamily="34" charset="0"/>
              </a:rPr>
              <a:t>*Includes $50 nonrefundable application processing fee.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174314-7BDE-F525-73B7-0DC027697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89" y="3292068"/>
            <a:ext cx="7263252" cy="174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7598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590800" y="136525"/>
            <a:ext cx="6553200" cy="841375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0"/>
                <a:cs typeface="Geneva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Geneva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Geneva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Geneva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Geneva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1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1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1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1" charset="-128"/>
              </a:defRPr>
            </a:lvl9pPr>
          </a:lstStyle>
          <a:p>
            <a:pPr algn="r">
              <a:defRPr/>
            </a:pPr>
            <a:r>
              <a:rPr lang="en-US" sz="3100" b="1" kern="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Appendix IV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" y="1366018"/>
            <a:ext cx="8610600" cy="5257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b="1" dirty="0"/>
              <a:t>Recertification for </a:t>
            </a:r>
            <a:r>
              <a:rPr lang="en-US" sz="2400" b="1" dirty="0">
                <a:cs typeface="Caecilia LT Std Roman"/>
              </a:rPr>
              <a:t>SHRM-CP and SHRM-SCP</a:t>
            </a:r>
            <a:r>
              <a:rPr lang="en-US" sz="2400" b="1" dirty="0"/>
              <a:t> Certified Professionals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200" b="1" dirty="0">
                <a:solidFill>
                  <a:srgbClr val="3C91CC"/>
                </a:solidFill>
                <a:cs typeface="Caecilia LT Std Roman"/>
              </a:rPr>
              <a:t>Timeframe</a:t>
            </a:r>
            <a:endParaRPr lang="en-US" sz="2200" b="1" dirty="0"/>
          </a:p>
          <a:p>
            <a:pPr marL="0" indent="0">
              <a:buNone/>
            </a:pPr>
            <a:r>
              <a:rPr lang="en-US" sz="2200" dirty="0"/>
              <a:t>3-year recertification period</a:t>
            </a:r>
          </a:p>
          <a:p>
            <a:pPr marL="0" indent="0">
              <a:buNone/>
            </a:pPr>
            <a:endParaRPr lang="en-US" sz="2200" b="1" dirty="0"/>
          </a:p>
          <a:p>
            <a:pPr marL="0" indent="0">
              <a:buNone/>
            </a:pPr>
            <a:r>
              <a:rPr lang="en-US" sz="2200" b="1" dirty="0">
                <a:solidFill>
                  <a:srgbClr val="3C91CC"/>
                </a:solidFill>
              </a:rPr>
              <a:t>Required Number of Recertification Credits</a:t>
            </a:r>
          </a:p>
          <a:p>
            <a:pPr marL="0" indent="0">
              <a:buNone/>
            </a:pPr>
            <a:r>
              <a:rPr lang="en-US" sz="2200" dirty="0"/>
              <a:t>60 professional development credits (PDCs)</a:t>
            </a:r>
          </a:p>
          <a:p>
            <a:pPr marL="0" indent="0">
              <a:buNone/>
            </a:pPr>
            <a:endParaRPr lang="en-US" sz="2200" b="1" dirty="0"/>
          </a:p>
          <a:p>
            <a:pPr marL="0" indent="0">
              <a:buNone/>
            </a:pPr>
            <a:r>
              <a:rPr lang="en-US" sz="2200" b="1" dirty="0">
                <a:solidFill>
                  <a:srgbClr val="3C91CC"/>
                </a:solidFill>
              </a:rPr>
              <a:t>Recertification Categories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/>
              <a:t>Advance Your Education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/>
              <a:t>Advance Your Organization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/>
              <a:t>Advance Your Profession</a:t>
            </a:r>
          </a:p>
          <a:p>
            <a:pPr marL="0" indent="0">
              <a:buNone/>
            </a:pPr>
            <a:endParaRPr lang="en-US" sz="2200" dirty="0">
              <a:solidFill>
                <a:srgbClr val="3C91CC"/>
              </a:solidFill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rgbClr val="3C91CC"/>
                </a:solidFill>
              </a:rPr>
              <a:t>Recertification Application Fee</a:t>
            </a:r>
          </a:p>
          <a:p>
            <a:pPr marL="0" indent="0">
              <a:buNone/>
            </a:pPr>
            <a:r>
              <a:rPr lang="en-US" sz="2200" dirty="0"/>
              <a:t>$100 SHRM Members/ $150 Nonmembers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463562-24A0-4E0E-A2E5-D9A4353217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036B53-A896-4A7B-8881-C30F359D9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556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" y="1429580"/>
            <a:ext cx="5251577" cy="596167"/>
          </a:xfrm>
        </p:spPr>
        <p:txBody>
          <a:bodyPr/>
          <a:lstStyle/>
          <a:p>
            <a:r>
              <a:rPr lang="en-US" dirty="0"/>
              <a:t>Meet Our Instructor</a:t>
            </a:r>
            <a:r>
              <a:rPr lang="en-US" dirty="0">
                <a:solidFill>
                  <a:srgbClr val="C00000"/>
                </a:solidFill>
              </a:rPr>
              <a:t>(s)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2348240"/>
            <a:ext cx="3108960" cy="3698240"/>
          </a:xfrm>
          <a:prstGeom prst="rect">
            <a:avLst/>
          </a:prstGeom>
          <a:noFill/>
          <a:ln w="762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643120" y="2489200"/>
            <a:ext cx="438912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&lt;&lt;Insert Instructor Name Here&gt;&gt;</a:t>
            </a:r>
          </a:p>
          <a:p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SHRM-CP or SHRM-SCP</a:t>
            </a:r>
          </a:p>
          <a:p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About</a:t>
            </a:r>
          </a:p>
          <a:p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&lt;&lt;add simple bio of instructor experience&gt;&gt;</a:t>
            </a:r>
          </a:p>
          <a:p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Quote</a:t>
            </a:r>
          </a:p>
          <a:p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&lt;&lt;Add a quote from the instructor&gt;&gt;</a:t>
            </a:r>
          </a:p>
          <a:p>
            <a:endParaRPr 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</a:p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Email: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&lt;&lt;insert contact information&gt;&gt;</a:t>
            </a:r>
          </a:p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Phone: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15" b="66692"/>
          <a:stretch/>
        </p:blipFill>
        <p:spPr>
          <a:xfrm>
            <a:off x="4656982" y="4685764"/>
            <a:ext cx="469947" cy="3962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40" t="62638"/>
          <a:stretch/>
        </p:blipFill>
        <p:spPr>
          <a:xfrm>
            <a:off x="8671842" y="4648061"/>
            <a:ext cx="491126" cy="47164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90800" y="136525"/>
            <a:ext cx="6553200" cy="841375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charset="0"/>
                <a:cs typeface="Geneva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Geneva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Geneva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Geneva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Geneva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1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1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1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Geneva" pitchFamily="1" charset="-128"/>
              </a:defRPr>
            </a:lvl9pPr>
          </a:lstStyle>
          <a:p>
            <a:pPr algn="r">
              <a:defRPr/>
            </a:pPr>
            <a:r>
              <a:rPr lang="en-US" sz="3100" b="1" kern="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Appendix V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78E1C544-FD40-4884-B90E-D7BE6E17FE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386CE5-C214-4613-B011-5B1FA1797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0477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6" t="10476" r="7817" b="11149"/>
          <a:stretch/>
        </p:blipFill>
        <p:spPr>
          <a:xfrm>
            <a:off x="345440" y="1262276"/>
            <a:ext cx="1513840" cy="1439267"/>
          </a:xfrm>
          <a:prstGeom prst="rect">
            <a:avLst/>
          </a:prstGeom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008414" y="1394208"/>
            <a:ext cx="6678386" cy="435133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="1" dirty="0"/>
              <a:t>Register for our course by </a:t>
            </a:r>
            <a:r>
              <a:rPr lang="en-US" b="1" dirty="0">
                <a:solidFill>
                  <a:srgbClr val="C00000"/>
                </a:solidFill>
              </a:rPr>
              <a:t>&lt;&lt;insert date&gt;&gt; </a:t>
            </a:r>
            <a:r>
              <a:rPr lang="en-US" b="1" dirty="0"/>
              <a:t>and earn a $</a:t>
            </a:r>
            <a:r>
              <a:rPr lang="en-US" b="1" dirty="0">
                <a:solidFill>
                  <a:srgbClr val="C00000"/>
                </a:solidFill>
              </a:rPr>
              <a:t>XXX</a:t>
            </a:r>
            <a:r>
              <a:rPr lang="en-US" b="1" dirty="0"/>
              <a:t> discount. </a:t>
            </a:r>
            <a:endParaRPr lang="en-US" dirty="0"/>
          </a:p>
          <a:p>
            <a:pPr>
              <a:buFontTx/>
              <a:buNone/>
            </a:pPr>
            <a:endParaRPr lang="en-US" sz="1000" b="1" dirty="0"/>
          </a:p>
          <a:p>
            <a:pPr>
              <a:buFontTx/>
              <a:buNone/>
            </a:pPr>
            <a:r>
              <a:rPr lang="en-US" sz="2000" b="1" dirty="0"/>
              <a:t>To take advantage of this offer, you can:</a:t>
            </a:r>
          </a:p>
          <a:p>
            <a:r>
              <a:rPr lang="en-US" sz="2000" dirty="0"/>
              <a:t>Visit </a:t>
            </a:r>
            <a:r>
              <a:rPr lang="en-US" sz="2000" b="1" dirty="0">
                <a:solidFill>
                  <a:srgbClr val="C00000"/>
                </a:solidFill>
              </a:rPr>
              <a:t>&lt;&lt;insert landing page or page to register&gt;&gt;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r>
              <a:rPr lang="en-US" sz="2000" dirty="0"/>
              <a:t>and click on the Register Now button. Enter the code: </a:t>
            </a:r>
            <a:r>
              <a:rPr lang="en-US" sz="2000" b="1" dirty="0" err="1">
                <a:solidFill>
                  <a:srgbClr val="C00000"/>
                </a:solidFill>
              </a:rPr>
              <a:t>xxxx</a:t>
            </a:r>
            <a:r>
              <a:rPr lang="en-US" sz="2000" dirty="0"/>
              <a:t>. </a:t>
            </a:r>
            <a:r>
              <a:rPr lang="en-US" sz="2000" dirty="0">
                <a:solidFill>
                  <a:srgbClr val="C00000"/>
                </a:solidFill>
              </a:rPr>
              <a:t>&lt;&lt;include any necessary instructions&gt;&gt;</a:t>
            </a:r>
          </a:p>
          <a:p>
            <a:r>
              <a:rPr lang="en-US" sz="2000" dirty="0"/>
              <a:t>Call </a:t>
            </a:r>
            <a:r>
              <a:rPr lang="en-US" sz="2000" dirty="0">
                <a:solidFill>
                  <a:srgbClr val="C00000"/>
                </a:solidFill>
              </a:rPr>
              <a:t>xxx-xxx-xxx </a:t>
            </a:r>
            <a:r>
              <a:rPr lang="en-US" sz="2000" dirty="0"/>
              <a:t>and mention the code </a:t>
            </a:r>
            <a:r>
              <a:rPr lang="en-US" sz="2000" b="1" dirty="0" err="1">
                <a:solidFill>
                  <a:srgbClr val="C00000"/>
                </a:solidFill>
              </a:rPr>
              <a:t>xxxx</a:t>
            </a:r>
            <a:r>
              <a:rPr lang="en-US" sz="2000" dirty="0"/>
              <a:t>.</a:t>
            </a:r>
          </a:p>
          <a:p>
            <a:pPr>
              <a:buFontTx/>
              <a:buNone/>
            </a:pPr>
            <a:endParaRPr lang="en-US" sz="1200" dirty="0"/>
          </a:p>
          <a:p>
            <a:pPr>
              <a:spcBef>
                <a:spcPct val="0"/>
              </a:spcBef>
              <a:buFontTx/>
              <a:buNone/>
            </a:pPr>
            <a:endParaRPr lang="en-US" sz="800" b="1" i="1" dirty="0"/>
          </a:p>
          <a:p>
            <a:pPr>
              <a:buFontTx/>
              <a:buNone/>
            </a:pPr>
            <a:endParaRPr lang="en-US" sz="2000" i="1" dirty="0"/>
          </a:p>
          <a:p>
            <a:pPr>
              <a:buFontTx/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674048" y="5188398"/>
            <a:ext cx="5050917" cy="11142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sz="800" b="1" i="1" dirty="0"/>
          </a:p>
          <a:p>
            <a:pPr>
              <a:buFontTx/>
              <a:buNone/>
            </a:pPr>
            <a:r>
              <a:rPr lang="en-US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&lt;&lt;note any terms and conditions and expiration date information&gt;&gt;</a:t>
            </a:r>
            <a:endParaRPr lang="en-US" sz="1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None/>
            </a:pPr>
            <a:endParaRPr lang="en-US" sz="2000" i="1" dirty="0"/>
          </a:p>
          <a:p>
            <a:pPr>
              <a:buFontTx/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448572" y="265401"/>
            <a:ext cx="6695428" cy="72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sz="3100" b="1" dirty="0">
                <a:solidFill>
                  <a:schemeClr val="bg1"/>
                </a:solidFill>
                <a:cs typeface="Arial" panose="020B0604020202020204" pitchFamily="34" charset="0"/>
              </a:rPr>
              <a:t>Appendix VI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8D7FAEEC-8C0B-43A9-9FE8-382ECD6BEF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6A887B-D270-476F-AFCE-78303194A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688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3100" dirty="0">
                <a:solidFill>
                  <a:schemeClr val="bg1"/>
                </a:solidFill>
              </a:rPr>
              <a:t>Value of Certification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029586" y="1798320"/>
            <a:ext cx="7487920" cy="4485042"/>
            <a:chOff x="1513840" y="1727200"/>
            <a:chExt cx="7487920" cy="4485042"/>
          </a:xfrm>
        </p:grpSpPr>
        <p:sp>
          <p:nvSpPr>
            <p:cNvPr id="5" name="Rounded Rectangle 4"/>
            <p:cNvSpPr/>
            <p:nvPr/>
          </p:nvSpPr>
          <p:spPr>
            <a:xfrm>
              <a:off x="1513840" y="1727200"/>
              <a:ext cx="7487920" cy="4185920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778000" y="1841815"/>
              <a:ext cx="6990080" cy="4370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Demonstrates to employers an HR professional has </a:t>
              </a:r>
              <a:r>
                <a:rPr lang="en-US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current and relevant skills and competencies</a:t>
              </a:r>
            </a:p>
            <a:p>
              <a:endParaRPr lang="en-US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Provides a </a:t>
              </a:r>
              <a:r>
                <a:rPr lang="en-US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universal standard </a:t>
              </a:r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that is recognized around the globe</a:t>
              </a:r>
            </a:p>
            <a:p>
              <a:endParaRPr lang="en-US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Delivers an opportunity to learn practical skills and competencies to </a:t>
              </a:r>
              <a:r>
                <a:rPr lang="en-US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impact your job immediately</a:t>
              </a:r>
            </a:p>
            <a:p>
              <a:endParaRPr lang="en-US" sz="2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en-US" sz="2200" b="1" dirty="0">
                  <a:latin typeface="Arial" panose="020B0604020202020204" pitchFamily="34" charset="0"/>
                  <a:cs typeface="Arial" panose="020B0604020202020204" pitchFamily="34" charset="0"/>
                </a:rPr>
                <a:t>Validates proficiency </a:t>
              </a:r>
              <a:r>
                <a:rPr lang="en-US" sz="2200" dirty="0">
                  <a:latin typeface="Arial" panose="020B0604020202020204" pitchFamily="34" charset="0"/>
                  <a:cs typeface="Arial" panose="020B0604020202020204" pitchFamily="34" charset="0"/>
                </a:rPr>
                <a:t>as a business leader by testing knowledge and how you use that knowledge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§"/>
              </a:pP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8" t="24484" r="54860" b="49734"/>
          <a:stretch/>
        </p:blipFill>
        <p:spPr>
          <a:xfrm>
            <a:off x="793463" y="1165201"/>
            <a:ext cx="925387" cy="1120262"/>
          </a:xfrm>
          <a:prstGeom prst="rect">
            <a:avLst/>
          </a:prstGeom>
        </p:spPr>
      </p:pic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16440F1-8CB4-4388-9D96-C66B38B697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393AF1-E215-4FAA-BB35-6075CCBE2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062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F35A064-1FDA-4375-B2BB-DCD45EDCF0AB}"/>
              </a:ext>
            </a:extLst>
          </p:cNvPr>
          <p:cNvSpPr/>
          <p:nvPr/>
        </p:nvSpPr>
        <p:spPr>
          <a:xfrm>
            <a:off x="506342" y="1282642"/>
            <a:ext cx="8131316" cy="1452762"/>
          </a:xfrm>
          <a:prstGeom prst="roundRect">
            <a:avLst/>
          </a:prstGeom>
          <a:solidFill>
            <a:srgbClr val="1A3B6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9567" y="179071"/>
            <a:ext cx="6766178" cy="596167"/>
          </a:xfrm>
        </p:spPr>
        <p:txBody>
          <a:bodyPr>
            <a:normAutofit/>
          </a:bodyPr>
          <a:lstStyle/>
          <a:p>
            <a:r>
              <a:rPr lang="en-US" sz="3100" dirty="0">
                <a:solidFill>
                  <a:schemeClr val="bg1"/>
                </a:solidFill>
              </a:rPr>
              <a:t>Stand Out From the Crowd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60040" y="4250407"/>
            <a:ext cx="3632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Increase your salary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169" y="2889291"/>
            <a:ext cx="3610608" cy="32263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43781" y="3080903"/>
            <a:ext cx="41862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Demonstrate your HR expertise</a:t>
            </a:r>
          </a:p>
          <a:p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160040" y="5434919"/>
            <a:ext cx="3858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Get Promoted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978011A4-64F2-427B-8A26-D0FC151F0A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A06A2F8-6C78-4579-9897-A85C4A7B7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4</a:t>
            </a:fld>
            <a:endParaRPr lang="en-US" dirty="0"/>
          </a:p>
        </p:txBody>
      </p: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369E9150-E348-4FEA-A6CF-9238331662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85" y="3006024"/>
            <a:ext cx="677108" cy="677108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CE9D4955-A7E2-4D82-A06E-C2524686CF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59" y="4154494"/>
            <a:ext cx="677108" cy="677108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66EECC56-1726-40F4-AA69-89E50E103E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85" y="5302964"/>
            <a:ext cx="677109" cy="67710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6C05D-EAE3-429F-16C1-2ED5F54C56DB}"/>
              </a:ext>
            </a:extLst>
          </p:cNvPr>
          <p:cNvSpPr txBox="1">
            <a:spLocks/>
          </p:cNvSpPr>
          <p:nvPr/>
        </p:nvSpPr>
        <p:spPr>
          <a:xfrm>
            <a:off x="977661" y="1351797"/>
            <a:ext cx="7186881" cy="1267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92% of HR executives agree that it will be important for HR professionals to be SHRM certified in the future*</a:t>
            </a:r>
            <a:endParaRPr lang="en-US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E885ED-D6F3-0F22-DD1C-3363E30781CE}"/>
              </a:ext>
            </a:extLst>
          </p:cNvPr>
          <p:cNvSpPr txBox="1"/>
          <p:nvPr/>
        </p:nvSpPr>
        <p:spPr>
          <a:xfrm>
            <a:off x="313428" y="6157422"/>
            <a:ext cx="851534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*Source: 2020-2021 Certification &amp; Certification Preparation Resource Guide, SHRM</a:t>
            </a:r>
            <a:endParaRPr lang="en-US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600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4A11316-C164-4BD4-B508-C04800B773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624" r="6579"/>
          <a:stretch/>
        </p:blipFill>
        <p:spPr>
          <a:xfrm>
            <a:off x="4408141" y="1265278"/>
            <a:ext cx="4735859" cy="4872467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D3701C-F89E-4ED9-931E-6147A6A37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©SHRM 2023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2D82E-758C-4DA3-8420-403FE2A7A5D7}" type="slidenum">
              <a:rPr lang="en-US" smtClean="0"/>
              <a:t>5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13265" y="1164774"/>
            <a:ext cx="4462430" cy="523220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endParaRPr lang="en-US" sz="14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cs typeface="Arial" panose="020B0604020202020204" pitchFamily="34" charset="0"/>
              </a:rPr>
              <a:t>The first-ever behavioral competency-based certifications for HR professionals</a:t>
            </a:r>
          </a:p>
          <a:p>
            <a:endParaRPr lang="en-US" sz="1000" dirty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cs typeface="Arial" panose="020B0604020202020204" pitchFamily="34" charset="0"/>
              </a:rPr>
              <a:t>100,000+ certified and growing</a:t>
            </a:r>
          </a:p>
          <a:p>
            <a:endParaRPr lang="en-US" sz="1000" dirty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cs typeface="Arial" panose="020B0604020202020204" pitchFamily="34" charset="0"/>
              </a:rPr>
              <a:t>Relevant to real world work situations</a:t>
            </a:r>
          </a:p>
          <a:p>
            <a:endParaRPr lang="en-US" sz="1000" dirty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cs typeface="Arial" panose="020B0604020202020204" pitchFamily="34" charset="0"/>
              </a:rPr>
              <a:t>Employer focused</a:t>
            </a:r>
          </a:p>
          <a:p>
            <a:endParaRPr lang="en-US" sz="1000" dirty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>
                <a:cs typeface="Arial" panose="020B0604020202020204" pitchFamily="34" charset="0"/>
              </a:rPr>
              <a:t>The only HR certifications backed by SHRM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2000" dirty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2000" dirty="0">
              <a:cs typeface="Arial" panose="020B0604020202020204" pitchFamily="34" charset="0"/>
            </a:endParaRPr>
          </a:p>
          <a:p>
            <a:endParaRPr lang="en-US" sz="1600" dirty="0">
              <a:cs typeface="Arial" panose="020B0604020202020204" pitchFamily="34" charset="0"/>
            </a:endParaRPr>
          </a:p>
          <a:p>
            <a:endParaRPr lang="en-US" sz="1600" dirty="0">
              <a:cs typeface="Arial" panose="020B0604020202020204" pitchFamily="34" charset="0"/>
            </a:endParaRPr>
          </a:p>
          <a:p>
            <a:endParaRPr lang="en-US" sz="1600" dirty="0">
              <a:cs typeface="Arial" panose="020B0604020202020204" pitchFamily="34" charset="0"/>
            </a:endParaRPr>
          </a:p>
          <a:p>
            <a:endParaRPr lang="en-US" sz="1600" dirty="0">
              <a:cs typeface="Arial" panose="020B0604020202020204" pitchFamily="34" charset="0"/>
            </a:endParaRPr>
          </a:p>
          <a:p>
            <a:endParaRPr lang="en-US" sz="1600" dirty="0"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C72B60B-4A5A-446E-9972-B58171506ED5}"/>
              </a:ext>
            </a:extLst>
          </p:cNvPr>
          <p:cNvSpPr txBox="1">
            <a:spLocks/>
          </p:cNvSpPr>
          <p:nvPr/>
        </p:nvSpPr>
        <p:spPr>
          <a:xfrm>
            <a:off x="1421747" y="0"/>
            <a:ext cx="7560297" cy="72756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kern="1200" baseline="0">
                <a:solidFill>
                  <a:srgbClr val="3444AC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100" b="1" dirty="0">
                <a:solidFill>
                  <a:schemeClr val="bg1"/>
                </a:solidFill>
                <a:ea typeface="+mn-ea"/>
              </a:rPr>
              <a:t>SHRM-CP and SHRM-SCP</a:t>
            </a:r>
          </a:p>
        </p:txBody>
      </p:sp>
      <p:pic>
        <p:nvPicPr>
          <p:cNvPr id="13" name="Picture 12" descr="A picture containing text, sign, yellow&#10;&#10;Description automatically generated">
            <a:extLst>
              <a:ext uri="{FF2B5EF4-FFF2-40B4-BE49-F238E27FC236}">
                <a16:creationId xmlns:a16="http://schemas.microsoft.com/office/drawing/2014/main" id="{B900973E-1BAF-89F6-DDCD-6DC25BFBDF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071" y="5450720"/>
            <a:ext cx="1074859" cy="1074859"/>
          </a:xfrm>
          <a:prstGeom prst="rect">
            <a:avLst/>
          </a:prstGeom>
        </p:spPr>
      </p:pic>
      <p:pic>
        <p:nvPicPr>
          <p:cNvPr id="5" name="Content Placeholder 4" descr="A picture containing text, sign, yellow&#10;&#10;Description automatically generated">
            <a:extLst>
              <a:ext uri="{FF2B5EF4-FFF2-40B4-BE49-F238E27FC236}">
                <a16:creationId xmlns:a16="http://schemas.microsoft.com/office/drawing/2014/main" id="{B459A24F-A5B4-D0AD-C26F-EABD6635A1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90" y="5450721"/>
            <a:ext cx="1041272" cy="1041272"/>
          </a:xfrm>
        </p:spPr>
      </p:pic>
    </p:spTree>
    <p:extLst>
      <p:ext uri="{BB962C8B-B14F-4D97-AF65-F5344CB8AC3E}">
        <p14:creationId xmlns:p14="http://schemas.microsoft.com/office/powerpoint/2010/main" val="1405795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55190" y="2922233"/>
            <a:ext cx="648413" cy="5395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03469" y="4912539"/>
            <a:ext cx="648413" cy="5395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599540" y="2786731"/>
            <a:ext cx="25620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Defines knowledge, strategies, and competencies required of global HR professionals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599539" y="4740174"/>
            <a:ext cx="25444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Industry-leading level of excellence and relevancy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242930" y="229568"/>
            <a:ext cx="5901069" cy="727564"/>
          </a:xfrm>
        </p:spPr>
        <p:txBody>
          <a:bodyPr>
            <a:noAutofit/>
          </a:bodyPr>
          <a:lstStyle/>
          <a:p>
            <a:pPr algn="r"/>
            <a:r>
              <a:rPr lang="en-US" sz="3100" dirty="0">
                <a:solidFill>
                  <a:schemeClr val="bg1"/>
                </a:solidFill>
                <a:cs typeface="Arial" panose="020B0604020202020204" pitchFamily="34" charset="0"/>
              </a:rPr>
              <a:t>What</a:t>
            </a:r>
            <a:r>
              <a:rPr lang="en-US" sz="3100" b="1" dirty="0">
                <a:solidFill>
                  <a:schemeClr val="bg1"/>
                </a:solidFill>
                <a:cs typeface="Arial" panose="020B0604020202020204" pitchFamily="34" charset="0"/>
              </a:rPr>
              <a:t> HR Professionals Need to Know</a:t>
            </a:r>
            <a:endParaRPr lang="en-US" sz="3100" b="1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09CE0FF7-DFBA-4308-AD80-02E028CD60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D55CDF-405E-4A22-8C41-EC6AC86AD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6</a:t>
            </a:fld>
            <a:endParaRPr lang="en-US"/>
          </a:p>
        </p:txBody>
      </p:sp>
      <p:pic>
        <p:nvPicPr>
          <p:cNvPr id="6" name="Content Placeholder 5" descr="A picture containing shape&#10;&#10;Description automatically generated">
            <a:extLst>
              <a:ext uri="{FF2B5EF4-FFF2-40B4-BE49-F238E27FC236}">
                <a16:creationId xmlns:a16="http://schemas.microsoft.com/office/drawing/2014/main" id="{EF476488-DA29-42A8-9C32-BE2DE808BE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6" t="29595" r="22532" b="17763"/>
          <a:stretch/>
        </p:blipFill>
        <p:spPr>
          <a:xfrm>
            <a:off x="886120" y="2240339"/>
            <a:ext cx="4374036" cy="4160525"/>
          </a:xfr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23FB079-8C71-4B3B-856A-E41B6F7AA814}"/>
              </a:ext>
            </a:extLst>
          </p:cNvPr>
          <p:cNvSpPr txBox="1">
            <a:spLocks/>
          </p:cNvSpPr>
          <p:nvPr/>
        </p:nvSpPr>
        <p:spPr>
          <a:xfrm>
            <a:off x="684889" y="1351495"/>
            <a:ext cx="7186881" cy="29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/>
              <a:t>SHRM Body of Applied Skills and Knowledge™ (SHRM BASK™)</a:t>
            </a:r>
          </a:p>
        </p:txBody>
      </p:sp>
    </p:spTree>
    <p:extLst>
      <p:ext uri="{BB962C8B-B14F-4D97-AF65-F5344CB8AC3E}">
        <p14:creationId xmlns:p14="http://schemas.microsoft.com/office/powerpoint/2010/main" val="3277073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6829" y="242627"/>
            <a:ext cx="7050378" cy="727564"/>
          </a:xfrm>
        </p:spPr>
        <p:txBody>
          <a:bodyPr>
            <a:noAutofit/>
          </a:bodyPr>
          <a:lstStyle/>
          <a:p>
            <a:pPr algn="r"/>
            <a:r>
              <a:rPr lang="en-US" sz="3100" dirty="0">
                <a:solidFill>
                  <a:schemeClr val="bg1"/>
                </a:solidFill>
                <a:cs typeface="Arial" panose="020B0604020202020204" pitchFamily="34" charset="0"/>
              </a:rPr>
              <a:t>Knowledge + Behavior = Success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621883" y="5222240"/>
            <a:ext cx="7313078" cy="1134110"/>
            <a:chOff x="632043" y="5008880"/>
            <a:chExt cx="7313078" cy="1229924"/>
          </a:xfrm>
          <a:solidFill>
            <a:srgbClr val="1A3B67"/>
          </a:solidFill>
        </p:grpSpPr>
        <p:sp>
          <p:nvSpPr>
            <p:cNvPr id="9" name="Rounded Rectangle 8"/>
            <p:cNvSpPr/>
            <p:nvPr/>
          </p:nvSpPr>
          <p:spPr>
            <a:xfrm>
              <a:off x="632043" y="5008880"/>
              <a:ext cx="7313078" cy="1229924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11201" y="5128384"/>
              <a:ext cx="7233920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>
                <a:spcAft>
                  <a:spcPts val="3000"/>
                </a:spcAft>
              </a:pP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Success comes not only from what you </a:t>
              </a:r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know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(knowledge) but also what you </a:t>
              </a:r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</a:t>
              </a:r>
              <a:r>
                <a:rPr lang="en-US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(behavior).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03108" y="1458310"/>
            <a:ext cx="43078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Technical Competency </a:t>
            </a: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Knowledge specific to a profession to    perform a role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19367" y="1484916"/>
            <a:ext cx="43078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Behavioral Competency </a:t>
            </a:r>
          </a:p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Facilitate application of technical knowledge to job-related behaviors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63367D00-1B09-44E2-90F2-62637C1C84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E3F512-4F42-4EED-92C6-664D2484C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7</a:t>
            </a:fld>
            <a:endParaRPr lang="en-US"/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5F7BF480-CC75-4A4E-8397-38CECADFEB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08" y="2635124"/>
            <a:ext cx="4779274" cy="2383541"/>
          </a:xfrm>
          <a:prstGeom prst="rect">
            <a:avLst/>
          </a:prstGeom>
        </p:spPr>
      </p:pic>
      <p:pic>
        <p:nvPicPr>
          <p:cNvPr id="14" name="Content Placeholder 13" descr="Shape&#10;&#10;Description automatically generated">
            <a:extLst>
              <a:ext uri="{FF2B5EF4-FFF2-40B4-BE49-F238E27FC236}">
                <a16:creationId xmlns:a16="http://schemas.microsoft.com/office/drawing/2014/main" id="{890669A5-D185-4627-BA70-5C28CC8D8F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018" y="2688305"/>
            <a:ext cx="3029718" cy="1792228"/>
          </a:xfrm>
        </p:spPr>
      </p:pic>
    </p:spTree>
    <p:extLst>
      <p:ext uri="{BB962C8B-B14F-4D97-AF65-F5344CB8AC3E}">
        <p14:creationId xmlns:p14="http://schemas.microsoft.com/office/powerpoint/2010/main" val="700484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1640026"/>
            <a:ext cx="6612574" cy="2914100"/>
          </a:xfrm>
          <a:prstGeom prst="rect">
            <a:avLst/>
          </a:prstGeom>
          <a:solidFill>
            <a:srgbClr val="1A3B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51"/>
          <p:cNvSpPr txBox="1">
            <a:spLocks/>
          </p:cNvSpPr>
          <p:nvPr/>
        </p:nvSpPr>
        <p:spPr>
          <a:xfrm>
            <a:off x="4651019" y="762000"/>
            <a:ext cx="4267200" cy="304800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5" name="Text Placeholder 1"/>
          <p:cNvSpPr txBox="1">
            <a:spLocks/>
          </p:cNvSpPr>
          <p:nvPr/>
        </p:nvSpPr>
        <p:spPr>
          <a:xfrm>
            <a:off x="311658" y="274638"/>
            <a:ext cx="6546342" cy="48736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4" name="Rectangle 23"/>
          <p:cNvSpPr/>
          <p:nvPr>
            <p:custDataLst>
              <p:tags r:id="rId2"/>
            </p:custDataLst>
          </p:nvPr>
        </p:nvSpPr>
        <p:spPr>
          <a:xfrm>
            <a:off x="1071028" y="1969650"/>
            <a:ext cx="49640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Covers the Right Content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659475" y="1969650"/>
            <a:ext cx="359778" cy="385404"/>
            <a:chOff x="5018088" y="2838450"/>
            <a:chExt cx="161925" cy="161925"/>
          </a:xfrm>
          <a:solidFill>
            <a:schemeClr val="bg1"/>
          </a:solidFill>
        </p:grpSpPr>
        <p:sp>
          <p:nvSpPr>
            <p:cNvPr id="26" name="Freeform 115"/>
            <p:cNvSpPr>
              <a:spLocks/>
            </p:cNvSpPr>
            <p:nvPr/>
          </p:nvSpPr>
          <p:spPr bwMode="auto">
            <a:xfrm>
              <a:off x="5060950" y="2886075"/>
              <a:ext cx="80963" cy="61913"/>
            </a:xfrm>
            <a:custGeom>
              <a:avLst/>
              <a:gdLst>
                <a:gd name="T0" fmla="*/ 228 w 255"/>
                <a:gd name="T1" fmla="*/ 5 h 195"/>
                <a:gd name="T2" fmla="*/ 104 w 255"/>
                <a:gd name="T3" fmla="*/ 157 h 195"/>
                <a:gd name="T4" fmla="*/ 25 w 255"/>
                <a:gd name="T5" fmla="*/ 79 h 195"/>
                <a:gd name="T6" fmla="*/ 23 w 255"/>
                <a:gd name="T7" fmla="*/ 77 h 195"/>
                <a:gd name="T8" fmla="*/ 20 w 255"/>
                <a:gd name="T9" fmla="*/ 76 h 195"/>
                <a:gd name="T10" fmla="*/ 17 w 255"/>
                <a:gd name="T11" fmla="*/ 75 h 195"/>
                <a:gd name="T12" fmla="*/ 15 w 255"/>
                <a:gd name="T13" fmla="*/ 75 h 195"/>
                <a:gd name="T14" fmla="*/ 11 w 255"/>
                <a:gd name="T15" fmla="*/ 75 h 195"/>
                <a:gd name="T16" fmla="*/ 8 w 255"/>
                <a:gd name="T17" fmla="*/ 76 h 195"/>
                <a:gd name="T18" fmla="*/ 6 w 255"/>
                <a:gd name="T19" fmla="*/ 77 h 195"/>
                <a:gd name="T20" fmla="*/ 4 w 255"/>
                <a:gd name="T21" fmla="*/ 79 h 195"/>
                <a:gd name="T22" fmla="*/ 2 w 255"/>
                <a:gd name="T23" fmla="*/ 81 h 195"/>
                <a:gd name="T24" fmla="*/ 1 w 255"/>
                <a:gd name="T25" fmla="*/ 84 h 195"/>
                <a:gd name="T26" fmla="*/ 0 w 255"/>
                <a:gd name="T27" fmla="*/ 86 h 195"/>
                <a:gd name="T28" fmla="*/ 0 w 255"/>
                <a:gd name="T29" fmla="*/ 90 h 195"/>
                <a:gd name="T30" fmla="*/ 0 w 255"/>
                <a:gd name="T31" fmla="*/ 93 h 195"/>
                <a:gd name="T32" fmla="*/ 1 w 255"/>
                <a:gd name="T33" fmla="*/ 95 h 195"/>
                <a:gd name="T34" fmla="*/ 2 w 255"/>
                <a:gd name="T35" fmla="*/ 98 h 195"/>
                <a:gd name="T36" fmla="*/ 4 w 255"/>
                <a:gd name="T37" fmla="*/ 100 h 195"/>
                <a:gd name="T38" fmla="*/ 94 w 255"/>
                <a:gd name="T39" fmla="*/ 190 h 195"/>
                <a:gd name="T40" fmla="*/ 96 w 255"/>
                <a:gd name="T41" fmla="*/ 192 h 195"/>
                <a:gd name="T42" fmla="*/ 99 w 255"/>
                <a:gd name="T43" fmla="*/ 194 h 195"/>
                <a:gd name="T44" fmla="*/ 101 w 255"/>
                <a:gd name="T45" fmla="*/ 195 h 195"/>
                <a:gd name="T46" fmla="*/ 105 w 255"/>
                <a:gd name="T47" fmla="*/ 195 h 195"/>
                <a:gd name="T48" fmla="*/ 105 w 255"/>
                <a:gd name="T49" fmla="*/ 195 h 195"/>
                <a:gd name="T50" fmla="*/ 106 w 255"/>
                <a:gd name="T51" fmla="*/ 195 h 195"/>
                <a:gd name="T52" fmla="*/ 108 w 255"/>
                <a:gd name="T53" fmla="*/ 195 h 195"/>
                <a:gd name="T54" fmla="*/ 111 w 255"/>
                <a:gd name="T55" fmla="*/ 194 h 195"/>
                <a:gd name="T56" fmla="*/ 114 w 255"/>
                <a:gd name="T57" fmla="*/ 191 h 195"/>
                <a:gd name="T58" fmla="*/ 117 w 255"/>
                <a:gd name="T59" fmla="*/ 189 h 195"/>
                <a:gd name="T60" fmla="*/ 252 w 255"/>
                <a:gd name="T61" fmla="*/ 24 h 195"/>
                <a:gd name="T62" fmla="*/ 253 w 255"/>
                <a:gd name="T63" fmla="*/ 21 h 195"/>
                <a:gd name="T64" fmla="*/ 255 w 255"/>
                <a:gd name="T65" fmla="*/ 19 h 195"/>
                <a:gd name="T66" fmla="*/ 255 w 255"/>
                <a:gd name="T67" fmla="*/ 16 h 195"/>
                <a:gd name="T68" fmla="*/ 255 w 255"/>
                <a:gd name="T69" fmla="*/ 12 h 195"/>
                <a:gd name="T70" fmla="*/ 255 w 255"/>
                <a:gd name="T71" fmla="*/ 10 h 195"/>
                <a:gd name="T72" fmla="*/ 253 w 255"/>
                <a:gd name="T73" fmla="*/ 7 h 195"/>
                <a:gd name="T74" fmla="*/ 252 w 255"/>
                <a:gd name="T75" fmla="*/ 5 h 195"/>
                <a:gd name="T76" fmla="*/ 250 w 255"/>
                <a:gd name="T77" fmla="*/ 3 h 195"/>
                <a:gd name="T78" fmla="*/ 247 w 255"/>
                <a:gd name="T79" fmla="*/ 1 h 195"/>
                <a:gd name="T80" fmla="*/ 244 w 255"/>
                <a:gd name="T81" fmla="*/ 0 h 195"/>
                <a:gd name="T82" fmla="*/ 241 w 255"/>
                <a:gd name="T83" fmla="*/ 0 h 195"/>
                <a:gd name="T84" fmla="*/ 239 w 255"/>
                <a:gd name="T85" fmla="*/ 0 h 195"/>
                <a:gd name="T86" fmla="*/ 236 w 255"/>
                <a:gd name="T87" fmla="*/ 0 h 195"/>
                <a:gd name="T88" fmla="*/ 233 w 255"/>
                <a:gd name="T89" fmla="*/ 1 h 195"/>
                <a:gd name="T90" fmla="*/ 230 w 255"/>
                <a:gd name="T91" fmla="*/ 3 h 195"/>
                <a:gd name="T92" fmla="*/ 228 w 255"/>
                <a:gd name="T93" fmla="*/ 5 h 195"/>
                <a:gd name="T94" fmla="*/ 228 w 255"/>
                <a:gd name="T95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5" h="195">
                  <a:moveTo>
                    <a:pt x="228" y="5"/>
                  </a:moveTo>
                  <a:lnTo>
                    <a:pt x="104" y="157"/>
                  </a:lnTo>
                  <a:lnTo>
                    <a:pt x="25" y="79"/>
                  </a:lnTo>
                  <a:lnTo>
                    <a:pt x="23" y="77"/>
                  </a:lnTo>
                  <a:lnTo>
                    <a:pt x="20" y="76"/>
                  </a:lnTo>
                  <a:lnTo>
                    <a:pt x="17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8" y="76"/>
                  </a:lnTo>
                  <a:lnTo>
                    <a:pt x="6" y="77"/>
                  </a:lnTo>
                  <a:lnTo>
                    <a:pt x="4" y="79"/>
                  </a:lnTo>
                  <a:lnTo>
                    <a:pt x="2" y="81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5"/>
                  </a:lnTo>
                  <a:lnTo>
                    <a:pt x="2" y="98"/>
                  </a:lnTo>
                  <a:lnTo>
                    <a:pt x="4" y="100"/>
                  </a:lnTo>
                  <a:lnTo>
                    <a:pt x="94" y="190"/>
                  </a:lnTo>
                  <a:lnTo>
                    <a:pt x="96" y="192"/>
                  </a:lnTo>
                  <a:lnTo>
                    <a:pt x="99" y="194"/>
                  </a:lnTo>
                  <a:lnTo>
                    <a:pt x="101" y="195"/>
                  </a:lnTo>
                  <a:lnTo>
                    <a:pt x="105" y="195"/>
                  </a:lnTo>
                  <a:lnTo>
                    <a:pt x="105" y="195"/>
                  </a:lnTo>
                  <a:lnTo>
                    <a:pt x="106" y="195"/>
                  </a:lnTo>
                  <a:lnTo>
                    <a:pt x="108" y="195"/>
                  </a:lnTo>
                  <a:lnTo>
                    <a:pt x="111" y="194"/>
                  </a:lnTo>
                  <a:lnTo>
                    <a:pt x="114" y="191"/>
                  </a:lnTo>
                  <a:lnTo>
                    <a:pt x="117" y="189"/>
                  </a:lnTo>
                  <a:lnTo>
                    <a:pt x="252" y="24"/>
                  </a:lnTo>
                  <a:lnTo>
                    <a:pt x="253" y="21"/>
                  </a:lnTo>
                  <a:lnTo>
                    <a:pt x="255" y="19"/>
                  </a:lnTo>
                  <a:lnTo>
                    <a:pt x="255" y="16"/>
                  </a:lnTo>
                  <a:lnTo>
                    <a:pt x="255" y="12"/>
                  </a:lnTo>
                  <a:lnTo>
                    <a:pt x="255" y="10"/>
                  </a:lnTo>
                  <a:lnTo>
                    <a:pt x="253" y="7"/>
                  </a:lnTo>
                  <a:lnTo>
                    <a:pt x="252" y="5"/>
                  </a:lnTo>
                  <a:lnTo>
                    <a:pt x="250" y="3"/>
                  </a:lnTo>
                  <a:lnTo>
                    <a:pt x="247" y="1"/>
                  </a:lnTo>
                  <a:lnTo>
                    <a:pt x="244" y="0"/>
                  </a:lnTo>
                  <a:lnTo>
                    <a:pt x="241" y="0"/>
                  </a:lnTo>
                  <a:lnTo>
                    <a:pt x="239" y="0"/>
                  </a:lnTo>
                  <a:lnTo>
                    <a:pt x="236" y="0"/>
                  </a:lnTo>
                  <a:lnTo>
                    <a:pt x="233" y="1"/>
                  </a:lnTo>
                  <a:lnTo>
                    <a:pt x="230" y="3"/>
                  </a:lnTo>
                  <a:lnTo>
                    <a:pt x="228" y="5"/>
                  </a:lnTo>
                  <a:lnTo>
                    <a:pt x="2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116"/>
            <p:cNvSpPr>
              <a:spLocks noEditPoints="1"/>
            </p:cNvSpPr>
            <p:nvPr/>
          </p:nvSpPr>
          <p:spPr bwMode="auto">
            <a:xfrm>
              <a:off x="5018088" y="2838450"/>
              <a:ext cx="161925" cy="161925"/>
            </a:xfrm>
            <a:custGeom>
              <a:avLst/>
              <a:gdLst>
                <a:gd name="T0" fmla="*/ 221 w 511"/>
                <a:gd name="T1" fmla="*/ 477 h 510"/>
                <a:gd name="T2" fmla="*/ 179 w 511"/>
                <a:gd name="T3" fmla="*/ 467 h 510"/>
                <a:gd name="T4" fmla="*/ 112 w 511"/>
                <a:gd name="T5" fmla="*/ 428 h 510"/>
                <a:gd name="T6" fmla="*/ 57 w 511"/>
                <a:gd name="T7" fmla="*/ 362 h 510"/>
                <a:gd name="T8" fmla="*/ 37 w 511"/>
                <a:gd name="T9" fmla="*/ 311 h 510"/>
                <a:gd name="T10" fmla="*/ 31 w 511"/>
                <a:gd name="T11" fmla="*/ 266 h 510"/>
                <a:gd name="T12" fmla="*/ 33 w 511"/>
                <a:gd name="T13" fmla="*/ 220 h 510"/>
                <a:gd name="T14" fmla="*/ 43 w 511"/>
                <a:gd name="T15" fmla="*/ 177 h 510"/>
                <a:gd name="T16" fmla="*/ 82 w 511"/>
                <a:gd name="T17" fmla="*/ 111 h 510"/>
                <a:gd name="T18" fmla="*/ 148 w 511"/>
                <a:gd name="T19" fmla="*/ 56 h 510"/>
                <a:gd name="T20" fmla="*/ 199 w 511"/>
                <a:gd name="T21" fmla="*/ 36 h 510"/>
                <a:gd name="T22" fmla="*/ 244 w 511"/>
                <a:gd name="T23" fmla="*/ 30 h 510"/>
                <a:gd name="T24" fmla="*/ 290 w 511"/>
                <a:gd name="T25" fmla="*/ 32 h 510"/>
                <a:gd name="T26" fmla="*/ 333 w 511"/>
                <a:gd name="T27" fmla="*/ 42 h 510"/>
                <a:gd name="T28" fmla="*/ 399 w 511"/>
                <a:gd name="T29" fmla="*/ 81 h 510"/>
                <a:gd name="T30" fmla="*/ 454 w 511"/>
                <a:gd name="T31" fmla="*/ 147 h 510"/>
                <a:gd name="T32" fmla="*/ 475 w 511"/>
                <a:gd name="T33" fmla="*/ 199 h 510"/>
                <a:gd name="T34" fmla="*/ 481 w 511"/>
                <a:gd name="T35" fmla="*/ 243 h 510"/>
                <a:gd name="T36" fmla="*/ 479 w 511"/>
                <a:gd name="T37" fmla="*/ 289 h 510"/>
                <a:gd name="T38" fmla="*/ 467 w 511"/>
                <a:gd name="T39" fmla="*/ 332 h 510"/>
                <a:gd name="T40" fmla="*/ 429 w 511"/>
                <a:gd name="T41" fmla="*/ 398 h 510"/>
                <a:gd name="T42" fmla="*/ 363 w 511"/>
                <a:gd name="T43" fmla="*/ 453 h 510"/>
                <a:gd name="T44" fmla="*/ 311 w 511"/>
                <a:gd name="T45" fmla="*/ 473 h 510"/>
                <a:gd name="T46" fmla="*/ 268 w 511"/>
                <a:gd name="T47" fmla="*/ 480 h 510"/>
                <a:gd name="T48" fmla="*/ 230 w 511"/>
                <a:gd name="T49" fmla="*/ 1 h 510"/>
                <a:gd name="T50" fmla="*/ 180 w 511"/>
                <a:gd name="T51" fmla="*/ 10 h 510"/>
                <a:gd name="T52" fmla="*/ 133 w 511"/>
                <a:gd name="T53" fmla="*/ 30 h 510"/>
                <a:gd name="T54" fmla="*/ 93 w 511"/>
                <a:gd name="T55" fmla="*/ 57 h 510"/>
                <a:gd name="T56" fmla="*/ 58 w 511"/>
                <a:gd name="T57" fmla="*/ 92 h 510"/>
                <a:gd name="T58" fmla="*/ 31 w 511"/>
                <a:gd name="T59" fmla="*/ 132 h 510"/>
                <a:gd name="T60" fmla="*/ 11 w 511"/>
                <a:gd name="T61" fmla="*/ 179 h 510"/>
                <a:gd name="T62" fmla="*/ 2 w 511"/>
                <a:gd name="T63" fmla="*/ 229 h 510"/>
                <a:gd name="T64" fmla="*/ 2 w 511"/>
                <a:gd name="T65" fmla="*/ 280 h 510"/>
                <a:gd name="T66" fmla="*/ 11 w 511"/>
                <a:gd name="T67" fmla="*/ 331 h 510"/>
                <a:gd name="T68" fmla="*/ 31 w 511"/>
                <a:gd name="T69" fmla="*/ 376 h 510"/>
                <a:gd name="T70" fmla="*/ 58 w 511"/>
                <a:gd name="T71" fmla="*/ 416 h 510"/>
                <a:gd name="T72" fmla="*/ 93 w 511"/>
                <a:gd name="T73" fmla="*/ 452 h 510"/>
                <a:gd name="T74" fmla="*/ 133 w 511"/>
                <a:gd name="T75" fmla="*/ 480 h 510"/>
                <a:gd name="T76" fmla="*/ 180 w 511"/>
                <a:gd name="T77" fmla="*/ 499 h 510"/>
                <a:gd name="T78" fmla="*/ 230 w 511"/>
                <a:gd name="T79" fmla="*/ 509 h 510"/>
                <a:gd name="T80" fmla="*/ 281 w 511"/>
                <a:gd name="T81" fmla="*/ 509 h 510"/>
                <a:gd name="T82" fmla="*/ 332 w 511"/>
                <a:gd name="T83" fmla="*/ 499 h 510"/>
                <a:gd name="T84" fmla="*/ 377 w 511"/>
                <a:gd name="T85" fmla="*/ 480 h 510"/>
                <a:gd name="T86" fmla="*/ 418 w 511"/>
                <a:gd name="T87" fmla="*/ 452 h 510"/>
                <a:gd name="T88" fmla="*/ 453 w 511"/>
                <a:gd name="T89" fmla="*/ 417 h 510"/>
                <a:gd name="T90" fmla="*/ 480 w 511"/>
                <a:gd name="T91" fmla="*/ 376 h 510"/>
                <a:gd name="T92" fmla="*/ 500 w 511"/>
                <a:gd name="T93" fmla="*/ 331 h 510"/>
                <a:gd name="T94" fmla="*/ 510 w 511"/>
                <a:gd name="T95" fmla="*/ 280 h 510"/>
                <a:gd name="T96" fmla="*/ 510 w 511"/>
                <a:gd name="T97" fmla="*/ 229 h 510"/>
                <a:gd name="T98" fmla="*/ 500 w 511"/>
                <a:gd name="T99" fmla="*/ 179 h 510"/>
                <a:gd name="T100" fmla="*/ 480 w 511"/>
                <a:gd name="T101" fmla="*/ 132 h 510"/>
                <a:gd name="T102" fmla="*/ 453 w 511"/>
                <a:gd name="T103" fmla="*/ 92 h 510"/>
                <a:gd name="T104" fmla="*/ 418 w 511"/>
                <a:gd name="T105" fmla="*/ 57 h 510"/>
                <a:gd name="T106" fmla="*/ 377 w 511"/>
                <a:gd name="T107" fmla="*/ 30 h 510"/>
                <a:gd name="T108" fmla="*/ 332 w 511"/>
                <a:gd name="T109" fmla="*/ 10 h 510"/>
                <a:gd name="T110" fmla="*/ 281 w 511"/>
                <a:gd name="T111" fmla="*/ 1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1" h="510">
                  <a:moveTo>
                    <a:pt x="256" y="480"/>
                  </a:moveTo>
                  <a:lnTo>
                    <a:pt x="244" y="480"/>
                  </a:lnTo>
                  <a:lnTo>
                    <a:pt x="232" y="479"/>
                  </a:lnTo>
                  <a:lnTo>
                    <a:pt x="221" y="477"/>
                  </a:lnTo>
                  <a:lnTo>
                    <a:pt x="211" y="475"/>
                  </a:lnTo>
                  <a:lnTo>
                    <a:pt x="199" y="473"/>
                  </a:lnTo>
                  <a:lnTo>
                    <a:pt x="188" y="470"/>
                  </a:lnTo>
                  <a:lnTo>
                    <a:pt x="179" y="467"/>
                  </a:lnTo>
                  <a:lnTo>
                    <a:pt x="168" y="462"/>
                  </a:lnTo>
                  <a:lnTo>
                    <a:pt x="148" y="453"/>
                  </a:lnTo>
                  <a:lnTo>
                    <a:pt x="129" y="441"/>
                  </a:lnTo>
                  <a:lnTo>
                    <a:pt x="112" y="428"/>
                  </a:lnTo>
                  <a:lnTo>
                    <a:pt x="96" y="414"/>
                  </a:lnTo>
                  <a:lnTo>
                    <a:pt x="82" y="398"/>
                  </a:lnTo>
                  <a:lnTo>
                    <a:pt x="69" y="381"/>
                  </a:lnTo>
                  <a:lnTo>
                    <a:pt x="57" y="362"/>
                  </a:lnTo>
                  <a:lnTo>
                    <a:pt x="48" y="342"/>
                  </a:lnTo>
                  <a:lnTo>
                    <a:pt x="43" y="332"/>
                  </a:lnTo>
                  <a:lnTo>
                    <a:pt x="40" y="321"/>
                  </a:lnTo>
                  <a:lnTo>
                    <a:pt x="37" y="311"/>
                  </a:lnTo>
                  <a:lnTo>
                    <a:pt x="35" y="300"/>
                  </a:lnTo>
                  <a:lnTo>
                    <a:pt x="33" y="289"/>
                  </a:lnTo>
                  <a:lnTo>
                    <a:pt x="32" y="277"/>
                  </a:lnTo>
                  <a:lnTo>
                    <a:pt x="31" y="266"/>
                  </a:lnTo>
                  <a:lnTo>
                    <a:pt x="31" y="255"/>
                  </a:lnTo>
                  <a:lnTo>
                    <a:pt x="31" y="243"/>
                  </a:lnTo>
                  <a:lnTo>
                    <a:pt x="32" y="232"/>
                  </a:lnTo>
                  <a:lnTo>
                    <a:pt x="33" y="220"/>
                  </a:lnTo>
                  <a:lnTo>
                    <a:pt x="35" y="210"/>
                  </a:lnTo>
                  <a:lnTo>
                    <a:pt x="37" y="198"/>
                  </a:lnTo>
                  <a:lnTo>
                    <a:pt x="40" y="188"/>
                  </a:lnTo>
                  <a:lnTo>
                    <a:pt x="43" y="177"/>
                  </a:lnTo>
                  <a:lnTo>
                    <a:pt x="48" y="167"/>
                  </a:lnTo>
                  <a:lnTo>
                    <a:pt x="57" y="147"/>
                  </a:lnTo>
                  <a:lnTo>
                    <a:pt x="69" y="128"/>
                  </a:lnTo>
                  <a:lnTo>
                    <a:pt x="82" y="111"/>
                  </a:lnTo>
                  <a:lnTo>
                    <a:pt x="96" y="95"/>
                  </a:lnTo>
                  <a:lnTo>
                    <a:pt x="112" y="81"/>
                  </a:lnTo>
                  <a:lnTo>
                    <a:pt x="129" y="68"/>
                  </a:lnTo>
                  <a:lnTo>
                    <a:pt x="148" y="56"/>
                  </a:lnTo>
                  <a:lnTo>
                    <a:pt x="168" y="47"/>
                  </a:lnTo>
                  <a:lnTo>
                    <a:pt x="179" y="42"/>
                  </a:lnTo>
                  <a:lnTo>
                    <a:pt x="188" y="39"/>
                  </a:lnTo>
                  <a:lnTo>
                    <a:pt x="199" y="36"/>
                  </a:lnTo>
                  <a:lnTo>
                    <a:pt x="211" y="34"/>
                  </a:lnTo>
                  <a:lnTo>
                    <a:pt x="221" y="32"/>
                  </a:lnTo>
                  <a:lnTo>
                    <a:pt x="232" y="31"/>
                  </a:lnTo>
                  <a:lnTo>
                    <a:pt x="244" y="30"/>
                  </a:lnTo>
                  <a:lnTo>
                    <a:pt x="256" y="30"/>
                  </a:lnTo>
                  <a:lnTo>
                    <a:pt x="268" y="30"/>
                  </a:lnTo>
                  <a:lnTo>
                    <a:pt x="278" y="31"/>
                  </a:lnTo>
                  <a:lnTo>
                    <a:pt x="290" y="32"/>
                  </a:lnTo>
                  <a:lnTo>
                    <a:pt x="301" y="34"/>
                  </a:lnTo>
                  <a:lnTo>
                    <a:pt x="311" y="36"/>
                  </a:lnTo>
                  <a:lnTo>
                    <a:pt x="322" y="39"/>
                  </a:lnTo>
                  <a:lnTo>
                    <a:pt x="333" y="42"/>
                  </a:lnTo>
                  <a:lnTo>
                    <a:pt x="344" y="47"/>
                  </a:lnTo>
                  <a:lnTo>
                    <a:pt x="363" y="56"/>
                  </a:lnTo>
                  <a:lnTo>
                    <a:pt x="381" y="68"/>
                  </a:lnTo>
                  <a:lnTo>
                    <a:pt x="399" y="81"/>
                  </a:lnTo>
                  <a:lnTo>
                    <a:pt x="416" y="95"/>
                  </a:lnTo>
                  <a:lnTo>
                    <a:pt x="429" y="111"/>
                  </a:lnTo>
                  <a:lnTo>
                    <a:pt x="442" y="129"/>
                  </a:lnTo>
                  <a:lnTo>
                    <a:pt x="454" y="147"/>
                  </a:lnTo>
                  <a:lnTo>
                    <a:pt x="464" y="167"/>
                  </a:lnTo>
                  <a:lnTo>
                    <a:pt x="467" y="177"/>
                  </a:lnTo>
                  <a:lnTo>
                    <a:pt x="471" y="188"/>
                  </a:lnTo>
                  <a:lnTo>
                    <a:pt x="475" y="199"/>
                  </a:lnTo>
                  <a:lnTo>
                    <a:pt x="477" y="210"/>
                  </a:lnTo>
                  <a:lnTo>
                    <a:pt x="479" y="220"/>
                  </a:lnTo>
                  <a:lnTo>
                    <a:pt x="480" y="232"/>
                  </a:lnTo>
                  <a:lnTo>
                    <a:pt x="481" y="243"/>
                  </a:lnTo>
                  <a:lnTo>
                    <a:pt x="481" y="255"/>
                  </a:lnTo>
                  <a:lnTo>
                    <a:pt x="481" y="266"/>
                  </a:lnTo>
                  <a:lnTo>
                    <a:pt x="480" y="277"/>
                  </a:lnTo>
                  <a:lnTo>
                    <a:pt x="479" y="289"/>
                  </a:lnTo>
                  <a:lnTo>
                    <a:pt x="477" y="300"/>
                  </a:lnTo>
                  <a:lnTo>
                    <a:pt x="475" y="310"/>
                  </a:lnTo>
                  <a:lnTo>
                    <a:pt x="471" y="321"/>
                  </a:lnTo>
                  <a:lnTo>
                    <a:pt x="467" y="332"/>
                  </a:lnTo>
                  <a:lnTo>
                    <a:pt x="464" y="342"/>
                  </a:lnTo>
                  <a:lnTo>
                    <a:pt x="454" y="362"/>
                  </a:lnTo>
                  <a:lnTo>
                    <a:pt x="442" y="380"/>
                  </a:lnTo>
                  <a:lnTo>
                    <a:pt x="429" y="398"/>
                  </a:lnTo>
                  <a:lnTo>
                    <a:pt x="416" y="414"/>
                  </a:lnTo>
                  <a:lnTo>
                    <a:pt x="399" y="428"/>
                  </a:lnTo>
                  <a:lnTo>
                    <a:pt x="381" y="441"/>
                  </a:lnTo>
                  <a:lnTo>
                    <a:pt x="363" y="453"/>
                  </a:lnTo>
                  <a:lnTo>
                    <a:pt x="344" y="462"/>
                  </a:lnTo>
                  <a:lnTo>
                    <a:pt x="333" y="467"/>
                  </a:lnTo>
                  <a:lnTo>
                    <a:pt x="322" y="470"/>
                  </a:lnTo>
                  <a:lnTo>
                    <a:pt x="311" y="473"/>
                  </a:lnTo>
                  <a:lnTo>
                    <a:pt x="301" y="475"/>
                  </a:lnTo>
                  <a:lnTo>
                    <a:pt x="290" y="477"/>
                  </a:lnTo>
                  <a:lnTo>
                    <a:pt x="278" y="479"/>
                  </a:lnTo>
                  <a:lnTo>
                    <a:pt x="268" y="480"/>
                  </a:lnTo>
                  <a:lnTo>
                    <a:pt x="256" y="480"/>
                  </a:lnTo>
                  <a:close/>
                  <a:moveTo>
                    <a:pt x="256" y="0"/>
                  </a:moveTo>
                  <a:lnTo>
                    <a:pt x="243" y="0"/>
                  </a:lnTo>
                  <a:lnTo>
                    <a:pt x="230" y="1"/>
                  </a:lnTo>
                  <a:lnTo>
                    <a:pt x="217" y="2"/>
                  </a:lnTo>
                  <a:lnTo>
                    <a:pt x="204" y="4"/>
                  </a:lnTo>
                  <a:lnTo>
                    <a:pt x="191" y="7"/>
                  </a:lnTo>
                  <a:lnTo>
                    <a:pt x="180" y="10"/>
                  </a:lnTo>
                  <a:lnTo>
                    <a:pt x="168" y="15"/>
                  </a:lnTo>
                  <a:lnTo>
                    <a:pt x="156" y="19"/>
                  </a:lnTo>
                  <a:lnTo>
                    <a:pt x="145" y="24"/>
                  </a:lnTo>
                  <a:lnTo>
                    <a:pt x="133" y="30"/>
                  </a:lnTo>
                  <a:lnTo>
                    <a:pt x="123" y="36"/>
                  </a:lnTo>
                  <a:lnTo>
                    <a:pt x="113" y="42"/>
                  </a:lnTo>
                  <a:lnTo>
                    <a:pt x="102" y="50"/>
                  </a:lnTo>
                  <a:lnTo>
                    <a:pt x="93" y="57"/>
                  </a:lnTo>
                  <a:lnTo>
                    <a:pt x="84" y="66"/>
                  </a:lnTo>
                  <a:lnTo>
                    <a:pt x="74" y="74"/>
                  </a:lnTo>
                  <a:lnTo>
                    <a:pt x="67" y="83"/>
                  </a:lnTo>
                  <a:lnTo>
                    <a:pt x="58" y="92"/>
                  </a:lnTo>
                  <a:lnTo>
                    <a:pt x="51" y="101"/>
                  </a:lnTo>
                  <a:lnTo>
                    <a:pt x="43" y="112"/>
                  </a:lnTo>
                  <a:lnTo>
                    <a:pt x="37" y="122"/>
                  </a:lnTo>
                  <a:lnTo>
                    <a:pt x="31" y="132"/>
                  </a:lnTo>
                  <a:lnTo>
                    <a:pt x="25" y="144"/>
                  </a:lnTo>
                  <a:lnTo>
                    <a:pt x="20" y="155"/>
                  </a:lnTo>
                  <a:lnTo>
                    <a:pt x="15" y="167"/>
                  </a:lnTo>
                  <a:lnTo>
                    <a:pt x="11" y="179"/>
                  </a:lnTo>
                  <a:lnTo>
                    <a:pt x="8" y="190"/>
                  </a:lnTo>
                  <a:lnTo>
                    <a:pt x="5" y="203"/>
                  </a:lnTo>
                  <a:lnTo>
                    <a:pt x="3" y="216"/>
                  </a:lnTo>
                  <a:lnTo>
                    <a:pt x="2" y="229"/>
                  </a:lnTo>
                  <a:lnTo>
                    <a:pt x="0" y="242"/>
                  </a:lnTo>
                  <a:lnTo>
                    <a:pt x="0" y="255"/>
                  </a:lnTo>
                  <a:lnTo>
                    <a:pt x="0" y="267"/>
                  </a:lnTo>
                  <a:lnTo>
                    <a:pt x="2" y="280"/>
                  </a:lnTo>
                  <a:lnTo>
                    <a:pt x="3" y="293"/>
                  </a:lnTo>
                  <a:lnTo>
                    <a:pt x="5" y="306"/>
                  </a:lnTo>
                  <a:lnTo>
                    <a:pt x="8" y="318"/>
                  </a:lnTo>
                  <a:lnTo>
                    <a:pt x="11" y="331"/>
                  </a:lnTo>
                  <a:lnTo>
                    <a:pt x="15" y="342"/>
                  </a:lnTo>
                  <a:lnTo>
                    <a:pt x="20" y="354"/>
                  </a:lnTo>
                  <a:lnTo>
                    <a:pt x="25" y="365"/>
                  </a:lnTo>
                  <a:lnTo>
                    <a:pt x="31" y="376"/>
                  </a:lnTo>
                  <a:lnTo>
                    <a:pt x="37" y="386"/>
                  </a:lnTo>
                  <a:lnTo>
                    <a:pt x="43" y="397"/>
                  </a:lnTo>
                  <a:lnTo>
                    <a:pt x="51" y="407"/>
                  </a:lnTo>
                  <a:lnTo>
                    <a:pt x="58" y="416"/>
                  </a:lnTo>
                  <a:lnTo>
                    <a:pt x="67" y="426"/>
                  </a:lnTo>
                  <a:lnTo>
                    <a:pt x="74" y="435"/>
                  </a:lnTo>
                  <a:lnTo>
                    <a:pt x="84" y="443"/>
                  </a:lnTo>
                  <a:lnTo>
                    <a:pt x="93" y="452"/>
                  </a:lnTo>
                  <a:lnTo>
                    <a:pt x="102" y="459"/>
                  </a:lnTo>
                  <a:lnTo>
                    <a:pt x="113" y="467"/>
                  </a:lnTo>
                  <a:lnTo>
                    <a:pt x="123" y="473"/>
                  </a:lnTo>
                  <a:lnTo>
                    <a:pt x="133" y="480"/>
                  </a:lnTo>
                  <a:lnTo>
                    <a:pt x="145" y="485"/>
                  </a:lnTo>
                  <a:lnTo>
                    <a:pt x="156" y="490"/>
                  </a:lnTo>
                  <a:lnTo>
                    <a:pt x="168" y="495"/>
                  </a:lnTo>
                  <a:lnTo>
                    <a:pt x="180" y="499"/>
                  </a:lnTo>
                  <a:lnTo>
                    <a:pt x="191" y="502"/>
                  </a:lnTo>
                  <a:lnTo>
                    <a:pt x="204" y="505"/>
                  </a:lnTo>
                  <a:lnTo>
                    <a:pt x="217" y="507"/>
                  </a:lnTo>
                  <a:lnTo>
                    <a:pt x="230" y="509"/>
                  </a:lnTo>
                  <a:lnTo>
                    <a:pt x="243" y="510"/>
                  </a:lnTo>
                  <a:lnTo>
                    <a:pt x="256" y="510"/>
                  </a:lnTo>
                  <a:lnTo>
                    <a:pt x="269" y="510"/>
                  </a:lnTo>
                  <a:lnTo>
                    <a:pt x="281" y="509"/>
                  </a:lnTo>
                  <a:lnTo>
                    <a:pt x="294" y="507"/>
                  </a:lnTo>
                  <a:lnTo>
                    <a:pt x="307" y="505"/>
                  </a:lnTo>
                  <a:lnTo>
                    <a:pt x="319" y="502"/>
                  </a:lnTo>
                  <a:lnTo>
                    <a:pt x="332" y="499"/>
                  </a:lnTo>
                  <a:lnTo>
                    <a:pt x="344" y="495"/>
                  </a:lnTo>
                  <a:lnTo>
                    <a:pt x="355" y="490"/>
                  </a:lnTo>
                  <a:lnTo>
                    <a:pt x="366" y="485"/>
                  </a:lnTo>
                  <a:lnTo>
                    <a:pt x="377" y="480"/>
                  </a:lnTo>
                  <a:lnTo>
                    <a:pt x="388" y="473"/>
                  </a:lnTo>
                  <a:lnTo>
                    <a:pt x="398" y="467"/>
                  </a:lnTo>
                  <a:lnTo>
                    <a:pt x="408" y="459"/>
                  </a:lnTo>
                  <a:lnTo>
                    <a:pt x="418" y="452"/>
                  </a:lnTo>
                  <a:lnTo>
                    <a:pt x="427" y="443"/>
                  </a:lnTo>
                  <a:lnTo>
                    <a:pt x="436" y="435"/>
                  </a:lnTo>
                  <a:lnTo>
                    <a:pt x="444" y="426"/>
                  </a:lnTo>
                  <a:lnTo>
                    <a:pt x="453" y="417"/>
                  </a:lnTo>
                  <a:lnTo>
                    <a:pt x="461" y="407"/>
                  </a:lnTo>
                  <a:lnTo>
                    <a:pt x="468" y="397"/>
                  </a:lnTo>
                  <a:lnTo>
                    <a:pt x="475" y="386"/>
                  </a:lnTo>
                  <a:lnTo>
                    <a:pt x="480" y="376"/>
                  </a:lnTo>
                  <a:lnTo>
                    <a:pt x="486" y="365"/>
                  </a:lnTo>
                  <a:lnTo>
                    <a:pt x="492" y="354"/>
                  </a:lnTo>
                  <a:lnTo>
                    <a:pt x="496" y="342"/>
                  </a:lnTo>
                  <a:lnTo>
                    <a:pt x="500" y="331"/>
                  </a:lnTo>
                  <a:lnTo>
                    <a:pt x="503" y="318"/>
                  </a:lnTo>
                  <a:lnTo>
                    <a:pt x="506" y="306"/>
                  </a:lnTo>
                  <a:lnTo>
                    <a:pt x="509" y="293"/>
                  </a:lnTo>
                  <a:lnTo>
                    <a:pt x="510" y="280"/>
                  </a:lnTo>
                  <a:lnTo>
                    <a:pt x="511" y="267"/>
                  </a:lnTo>
                  <a:lnTo>
                    <a:pt x="511" y="255"/>
                  </a:lnTo>
                  <a:lnTo>
                    <a:pt x="511" y="242"/>
                  </a:lnTo>
                  <a:lnTo>
                    <a:pt x="510" y="229"/>
                  </a:lnTo>
                  <a:lnTo>
                    <a:pt x="509" y="216"/>
                  </a:lnTo>
                  <a:lnTo>
                    <a:pt x="506" y="203"/>
                  </a:lnTo>
                  <a:lnTo>
                    <a:pt x="503" y="190"/>
                  </a:lnTo>
                  <a:lnTo>
                    <a:pt x="500" y="179"/>
                  </a:lnTo>
                  <a:lnTo>
                    <a:pt x="496" y="167"/>
                  </a:lnTo>
                  <a:lnTo>
                    <a:pt x="492" y="155"/>
                  </a:lnTo>
                  <a:lnTo>
                    <a:pt x="486" y="144"/>
                  </a:lnTo>
                  <a:lnTo>
                    <a:pt x="480" y="132"/>
                  </a:lnTo>
                  <a:lnTo>
                    <a:pt x="475" y="122"/>
                  </a:lnTo>
                  <a:lnTo>
                    <a:pt x="468" y="112"/>
                  </a:lnTo>
                  <a:lnTo>
                    <a:pt x="461" y="101"/>
                  </a:lnTo>
                  <a:lnTo>
                    <a:pt x="453" y="92"/>
                  </a:lnTo>
                  <a:lnTo>
                    <a:pt x="444" y="83"/>
                  </a:lnTo>
                  <a:lnTo>
                    <a:pt x="436" y="74"/>
                  </a:lnTo>
                  <a:lnTo>
                    <a:pt x="427" y="66"/>
                  </a:lnTo>
                  <a:lnTo>
                    <a:pt x="418" y="57"/>
                  </a:lnTo>
                  <a:lnTo>
                    <a:pt x="408" y="50"/>
                  </a:lnTo>
                  <a:lnTo>
                    <a:pt x="398" y="42"/>
                  </a:lnTo>
                  <a:lnTo>
                    <a:pt x="388" y="36"/>
                  </a:lnTo>
                  <a:lnTo>
                    <a:pt x="377" y="30"/>
                  </a:lnTo>
                  <a:lnTo>
                    <a:pt x="366" y="24"/>
                  </a:lnTo>
                  <a:lnTo>
                    <a:pt x="355" y="19"/>
                  </a:lnTo>
                  <a:lnTo>
                    <a:pt x="344" y="15"/>
                  </a:lnTo>
                  <a:lnTo>
                    <a:pt x="332" y="10"/>
                  </a:lnTo>
                  <a:lnTo>
                    <a:pt x="319" y="7"/>
                  </a:lnTo>
                  <a:lnTo>
                    <a:pt x="307" y="4"/>
                  </a:lnTo>
                  <a:lnTo>
                    <a:pt x="294" y="2"/>
                  </a:lnTo>
                  <a:lnTo>
                    <a:pt x="281" y="1"/>
                  </a:lnTo>
                  <a:lnTo>
                    <a:pt x="269" y="0"/>
                  </a:lnTo>
                  <a:lnTo>
                    <a:pt x="256" y="0"/>
                  </a:lnTo>
                  <a:lnTo>
                    <a:pt x="2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Rectangle 27"/>
          <p:cNvSpPr/>
          <p:nvPr>
            <p:custDataLst>
              <p:tags r:id="rId3"/>
            </p:custDataLst>
          </p:nvPr>
        </p:nvSpPr>
        <p:spPr>
          <a:xfrm>
            <a:off x="1118833" y="3694191"/>
            <a:ext cx="54937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Provides Expert Guidance and Engagement</a:t>
            </a:r>
          </a:p>
        </p:txBody>
      </p:sp>
      <p:sp>
        <p:nvSpPr>
          <p:cNvPr id="32" name="Rectangle 31"/>
          <p:cNvSpPr/>
          <p:nvPr>
            <p:custDataLst>
              <p:tags r:id="rId4"/>
            </p:custDataLst>
          </p:nvPr>
        </p:nvSpPr>
        <p:spPr>
          <a:xfrm>
            <a:off x="1104571" y="3119072"/>
            <a:ext cx="4567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Includes Practice and Feedback</a:t>
            </a:r>
          </a:p>
        </p:txBody>
      </p:sp>
      <p:sp>
        <p:nvSpPr>
          <p:cNvPr id="36" name="Rectangle 35"/>
          <p:cNvSpPr/>
          <p:nvPr>
            <p:custDataLst>
              <p:tags r:id="rId5"/>
            </p:custDataLst>
          </p:nvPr>
        </p:nvSpPr>
        <p:spPr>
          <a:xfrm>
            <a:off x="1071028" y="2525988"/>
            <a:ext cx="4567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Offers a Proven Way to Learn</a:t>
            </a:r>
          </a:p>
        </p:txBody>
      </p:sp>
      <p:sp>
        <p:nvSpPr>
          <p:cNvPr id="63" name="Title 1"/>
          <p:cNvSpPr txBox="1">
            <a:spLocks/>
          </p:cNvSpPr>
          <p:nvPr/>
        </p:nvSpPr>
        <p:spPr>
          <a:xfrm>
            <a:off x="1256157" y="169740"/>
            <a:ext cx="7886700" cy="596167"/>
          </a:xfrm>
          <a:prstGeom prst="rect">
            <a:avLst/>
          </a:prstGeom>
        </p:spPr>
        <p:txBody>
          <a:bodyPr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sz="3100" dirty="0">
                <a:solidFill>
                  <a:schemeClr val="bg1"/>
                </a:solidFill>
              </a:rPr>
              <a:t>Prepare to Succeed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946" y="1642506"/>
            <a:ext cx="1939633" cy="2906023"/>
          </a:xfrm>
          <a:prstGeom prst="rect">
            <a:avLst/>
          </a:prstGeom>
        </p:spPr>
      </p:pic>
      <p:grpSp>
        <p:nvGrpSpPr>
          <p:cNvPr id="65" name="Group 64"/>
          <p:cNvGrpSpPr/>
          <p:nvPr/>
        </p:nvGrpSpPr>
        <p:grpSpPr>
          <a:xfrm>
            <a:off x="647179" y="2529247"/>
            <a:ext cx="359778" cy="385404"/>
            <a:chOff x="5018088" y="2838450"/>
            <a:chExt cx="161925" cy="161925"/>
          </a:xfrm>
          <a:solidFill>
            <a:schemeClr val="bg1"/>
          </a:solidFill>
        </p:grpSpPr>
        <p:sp>
          <p:nvSpPr>
            <p:cNvPr id="66" name="Freeform 115"/>
            <p:cNvSpPr>
              <a:spLocks/>
            </p:cNvSpPr>
            <p:nvPr/>
          </p:nvSpPr>
          <p:spPr bwMode="auto">
            <a:xfrm>
              <a:off x="5060950" y="2886075"/>
              <a:ext cx="80963" cy="61913"/>
            </a:xfrm>
            <a:custGeom>
              <a:avLst/>
              <a:gdLst>
                <a:gd name="T0" fmla="*/ 228 w 255"/>
                <a:gd name="T1" fmla="*/ 5 h 195"/>
                <a:gd name="T2" fmla="*/ 104 w 255"/>
                <a:gd name="T3" fmla="*/ 157 h 195"/>
                <a:gd name="T4" fmla="*/ 25 w 255"/>
                <a:gd name="T5" fmla="*/ 79 h 195"/>
                <a:gd name="T6" fmla="*/ 23 w 255"/>
                <a:gd name="T7" fmla="*/ 77 h 195"/>
                <a:gd name="T8" fmla="*/ 20 w 255"/>
                <a:gd name="T9" fmla="*/ 76 h 195"/>
                <a:gd name="T10" fmla="*/ 17 w 255"/>
                <a:gd name="T11" fmla="*/ 75 h 195"/>
                <a:gd name="T12" fmla="*/ 15 w 255"/>
                <a:gd name="T13" fmla="*/ 75 h 195"/>
                <a:gd name="T14" fmla="*/ 11 w 255"/>
                <a:gd name="T15" fmla="*/ 75 h 195"/>
                <a:gd name="T16" fmla="*/ 8 w 255"/>
                <a:gd name="T17" fmla="*/ 76 h 195"/>
                <a:gd name="T18" fmla="*/ 6 w 255"/>
                <a:gd name="T19" fmla="*/ 77 h 195"/>
                <a:gd name="T20" fmla="*/ 4 w 255"/>
                <a:gd name="T21" fmla="*/ 79 h 195"/>
                <a:gd name="T22" fmla="*/ 2 w 255"/>
                <a:gd name="T23" fmla="*/ 81 h 195"/>
                <a:gd name="T24" fmla="*/ 1 w 255"/>
                <a:gd name="T25" fmla="*/ 84 h 195"/>
                <a:gd name="T26" fmla="*/ 0 w 255"/>
                <a:gd name="T27" fmla="*/ 86 h 195"/>
                <a:gd name="T28" fmla="*/ 0 w 255"/>
                <a:gd name="T29" fmla="*/ 90 h 195"/>
                <a:gd name="T30" fmla="*/ 0 w 255"/>
                <a:gd name="T31" fmla="*/ 93 h 195"/>
                <a:gd name="T32" fmla="*/ 1 w 255"/>
                <a:gd name="T33" fmla="*/ 95 h 195"/>
                <a:gd name="T34" fmla="*/ 2 w 255"/>
                <a:gd name="T35" fmla="*/ 98 h 195"/>
                <a:gd name="T36" fmla="*/ 4 w 255"/>
                <a:gd name="T37" fmla="*/ 100 h 195"/>
                <a:gd name="T38" fmla="*/ 94 w 255"/>
                <a:gd name="T39" fmla="*/ 190 h 195"/>
                <a:gd name="T40" fmla="*/ 96 w 255"/>
                <a:gd name="T41" fmla="*/ 192 h 195"/>
                <a:gd name="T42" fmla="*/ 99 w 255"/>
                <a:gd name="T43" fmla="*/ 194 h 195"/>
                <a:gd name="T44" fmla="*/ 101 w 255"/>
                <a:gd name="T45" fmla="*/ 195 h 195"/>
                <a:gd name="T46" fmla="*/ 105 w 255"/>
                <a:gd name="T47" fmla="*/ 195 h 195"/>
                <a:gd name="T48" fmla="*/ 105 w 255"/>
                <a:gd name="T49" fmla="*/ 195 h 195"/>
                <a:gd name="T50" fmla="*/ 106 w 255"/>
                <a:gd name="T51" fmla="*/ 195 h 195"/>
                <a:gd name="T52" fmla="*/ 108 w 255"/>
                <a:gd name="T53" fmla="*/ 195 h 195"/>
                <a:gd name="T54" fmla="*/ 111 w 255"/>
                <a:gd name="T55" fmla="*/ 194 h 195"/>
                <a:gd name="T56" fmla="*/ 114 w 255"/>
                <a:gd name="T57" fmla="*/ 191 h 195"/>
                <a:gd name="T58" fmla="*/ 117 w 255"/>
                <a:gd name="T59" fmla="*/ 189 h 195"/>
                <a:gd name="T60" fmla="*/ 252 w 255"/>
                <a:gd name="T61" fmla="*/ 24 h 195"/>
                <a:gd name="T62" fmla="*/ 253 w 255"/>
                <a:gd name="T63" fmla="*/ 21 h 195"/>
                <a:gd name="T64" fmla="*/ 255 w 255"/>
                <a:gd name="T65" fmla="*/ 19 h 195"/>
                <a:gd name="T66" fmla="*/ 255 w 255"/>
                <a:gd name="T67" fmla="*/ 16 h 195"/>
                <a:gd name="T68" fmla="*/ 255 w 255"/>
                <a:gd name="T69" fmla="*/ 12 h 195"/>
                <a:gd name="T70" fmla="*/ 255 w 255"/>
                <a:gd name="T71" fmla="*/ 10 h 195"/>
                <a:gd name="T72" fmla="*/ 253 w 255"/>
                <a:gd name="T73" fmla="*/ 7 h 195"/>
                <a:gd name="T74" fmla="*/ 252 w 255"/>
                <a:gd name="T75" fmla="*/ 5 h 195"/>
                <a:gd name="T76" fmla="*/ 250 w 255"/>
                <a:gd name="T77" fmla="*/ 3 h 195"/>
                <a:gd name="T78" fmla="*/ 247 w 255"/>
                <a:gd name="T79" fmla="*/ 1 h 195"/>
                <a:gd name="T80" fmla="*/ 244 w 255"/>
                <a:gd name="T81" fmla="*/ 0 h 195"/>
                <a:gd name="T82" fmla="*/ 241 w 255"/>
                <a:gd name="T83" fmla="*/ 0 h 195"/>
                <a:gd name="T84" fmla="*/ 239 w 255"/>
                <a:gd name="T85" fmla="*/ 0 h 195"/>
                <a:gd name="T86" fmla="*/ 236 w 255"/>
                <a:gd name="T87" fmla="*/ 0 h 195"/>
                <a:gd name="T88" fmla="*/ 233 w 255"/>
                <a:gd name="T89" fmla="*/ 1 h 195"/>
                <a:gd name="T90" fmla="*/ 230 w 255"/>
                <a:gd name="T91" fmla="*/ 3 h 195"/>
                <a:gd name="T92" fmla="*/ 228 w 255"/>
                <a:gd name="T93" fmla="*/ 5 h 195"/>
                <a:gd name="T94" fmla="*/ 228 w 255"/>
                <a:gd name="T95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5" h="195">
                  <a:moveTo>
                    <a:pt x="228" y="5"/>
                  </a:moveTo>
                  <a:lnTo>
                    <a:pt x="104" y="157"/>
                  </a:lnTo>
                  <a:lnTo>
                    <a:pt x="25" y="79"/>
                  </a:lnTo>
                  <a:lnTo>
                    <a:pt x="23" y="77"/>
                  </a:lnTo>
                  <a:lnTo>
                    <a:pt x="20" y="76"/>
                  </a:lnTo>
                  <a:lnTo>
                    <a:pt x="17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8" y="76"/>
                  </a:lnTo>
                  <a:lnTo>
                    <a:pt x="6" y="77"/>
                  </a:lnTo>
                  <a:lnTo>
                    <a:pt x="4" y="79"/>
                  </a:lnTo>
                  <a:lnTo>
                    <a:pt x="2" y="81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5"/>
                  </a:lnTo>
                  <a:lnTo>
                    <a:pt x="2" y="98"/>
                  </a:lnTo>
                  <a:lnTo>
                    <a:pt x="4" y="100"/>
                  </a:lnTo>
                  <a:lnTo>
                    <a:pt x="94" y="190"/>
                  </a:lnTo>
                  <a:lnTo>
                    <a:pt x="96" y="192"/>
                  </a:lnTo>
                  <a:lnTo>
                    <a:pt x="99" y="194"/>
                  </a:lnTo>
                  <a:lnTo>
                    <a:pt x="101" y="195"/>
                  </a:lnTo>
                  <a:lnTo>
                    <a:pt x="105" y="195"/>
                  </a:lnTo>
                  <a:lnTo>
                    <a:pt x="105" y="195"/>
                  </a:lnTo>
                  <a:lnTo>
                    <a:pt x="106" y="195"/>
                  </a:lnTo>
                  <a:lnTo>
                    <a:pt x="108" y="195"/>
                  </a:lnTo>
                  <a:lnTo>
                    <a:pt x="111" y="194"/>
                  </a:lnTo>
                  <a:lnTo>
                    <a:pt x="114" y="191"/>
                  </a:lnTo>
                  <a:lnTo>
                    <a:pt x="117" y="189"/>
                  </a:lnTo>
                  <a:lnTo>
                    <a:pt x="252" y="24"/>
                  </a:lnTo>
                  <a:lnTo>
                    <a:pt x="253" y="21"/>
                  </a:lnTo>
                  <a:lnTo>
                    <a:pt x="255" y="19"/>
                  </a:lnTo>
                  <a:lnTo>
                    <a:pt x="255" y="16"/>
                  </a:lnTo>
                  <a:lnTo>
                    <a:pt x="255" y="12"/>
                  </a:lnTo>
                  <a:lnTo>
                    <a:pt x="255" y="10"/>
                  </a:lnTo>
                  <a:lnTo>
                    <a:pt x="253" y="7"/>
                  </a:lnTo>
                  <a:lnTo>
                    <a:pt x="252" y="5"/>
                  </a:lnTo>
                  <a:lnTo>
                    <a:pt x="250" y="3"/>
                  </a:lnTo>
                  <a:lnTo>
                    <a:pt x="247" y="1"/>
                  </a:lnTo>
                  <a:lnTo>
                    <a:pt x="244" y="0"/>
                  </a:lnTo>
                  <a:lnTo>
                    <a:pt x="241" y="0"/>
                  </a:lnTo>
                  <a:lnTo>
                    <a:pt x="239" y="0"/>
                  </a:lnTo>
                  <a:lnTo>
                    <a:pt x="236" y="0"/>
                  </a:lnTo>
                  <a:lnTo>
                    <a:pt x="233" y="1"/>
                  </a:lnTo>
                  <a:lnTo>
                    <a:pt x="230" y="3"/>
                  </a:lnTo>
                  <a:lnTo>
                    <a:pt x="228" y="5"/>
                  </a:lnTo>
                  <a:lnTo>
                    <a:pt x="2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16"/>
            <p:cNvSpPr>
              <a:spLocks noEditPoints="1"/>
            </p:cNvSpPr>
            <p:nvPr/>
          </p:nvSpPr>
          <p:spPr bwMode="auto">
            <a:xfrm>
              <a:off x="5018088" y="2838450"/>
              <a:ext cx="161925" cy="161925"/>
            </a:xfrm>
            <a:custGeom>
              <a:avLst/>
              <a:gdLst>
                <a:gd name="T0" fmla="*/ 221 w 511"/>
                <a:gd name="T1" fmla="*/ 477 h 510"/>
                <a:gd name="T2" fmla="*/ 179 w 511"/>
                <a:gd name="T3" fmla="*/ 467 h 510"/>
                <a:gd name="T4" fmla="*/ 112 w 511"/>
                <a:gd name="T5" fmla="*/ 428 h 510"/>
                <a:gd name="T6" fmla="*/ 57 w 511"/>
                <a:gd name="T7" fmla="*/ 362 h 510"/>
                <a:gd name="T8" fmla="*/ 37 w 511"/>
                <a:gd name="T9" fmla="*/ 311 h 510"/>
                <a:gd name="T10" fmla="*/ 31 w 511"/>
                <a:gd name="T11" fmla="*/ 266 h 510"/>
                <a:gd name="T12" fmla="*/ 33 w 511"/>
                <a:gd name="T13" fmla="*/ 220 h 510"/>
                <a:gd name="T14" fmla="*/ 43 w 511"/>
                <a:gd name="T15" fmla="*/ 177 h 510"/>
                <a:gd name="T16" fmla="*/ 82 w 511"/>
                <a:gd name="T17" fmla="*/ 111 h 510"/>
                <a:gd name="T18" fmla="*/ 148 w 511"/>
                <a:gd name="T19" fmla="*/ 56 h 510"/>
                <a:gd name="T20" fmla="*/ 199 w 511"/>
                <a:gd name="T21" fmla="*/ 36 h 510"/>
                <a:gd name="T22" fmla="*/ 244 w 511"/>
                <a:gd name="T23" fmla="*/ 30 h 510"/>
                <a:gd name="T24" fmla="*/ 290 w 511"/>
                <a:gd name="T25" fmla="*/ 32 h 510"/>
                <a:gd name="T26" fmla="*/ 333 w 511"/>
                <a:gd name="T27" fmla="*/ 42 h 510"/>
                <a:gd name="T28" fmla="*/ 399 w 511"/>
                <a:gd name="T29" fmla="*/ 81 h 510"/>
                <a:gd name="T30" fmla="*/ 454 w 511"/>
                <a:gd name="T31" fmla="*/ 147 h 510"/>
                <a:gd name="T32" fmla="*/ 475 w 511"/>
                <a:gd name="T33" fmla="*/ 199 h 510"/>
                <a:gd name="T34" fmla="*/ 481 w 511"/>
                <a:gd name="T35" fmla="*/ 243 h 510"/>
                <a:gd name="T36" fmla="*/ 479 w 511"/>
                <a:gd name="T37" fmla="*/ 289 h 510"/>
                <a:gd name="T38" fmla="*/ 467 w 511"/>
                <a:gd name="T39" fmla="*/ 332 h 510"/>
                <a:gd name="T40" fmla="*/ 429 w 511"/>
                <a:gd name="T41" fmla="*/ 398 h 510"/>
                <a:gd name="T42" fmla="*/ 363 w 511"/>
                <a:gd name="T43" fmla="*/ 453 h 510"/>
                <a:gd name="T44" fmla="*/ 311 w 511"/>
                <a:gd name="T45" fmla="*/ 473 h 510"/>
                <a:gd name="T46" fmla="*/ 268 w 511"/>
                <a:gd name="T47" fmla="*/ 480 h 510"/>
                <a:gd name="T48" fmla="*/ 230 w 511"/>
                <a:gd name="T49" fmla="*/ 1 h 510"/>
                <a:gd name="T50" fmla="*/ 180 w 511"/>
                <a:gd name="T51" fmla="*/ 10 h 510"/>
                <a:gd name="T52" fmla="*/ 133 w 511"/>
                <a:gd name="T53" fmla="*/ 30 h 510"/>
                <a:gd name="T54" fmla="*/ 93 w 511"/>
                <a:gd name="T55" fmla="*/ 57 h 510"/>
                <a:gd name="T56" fmla="*/ 58 w 511"/>
                <a:gd name="T57" fmla="*/ 92 h 510"/>
                <a:gd name="T58" fmla="*/ 31 w 511"/>
                <a:gd name="T59" fmla="*/ 132 h 510"/>
                <a:gd name="T60" fmla="*/ 11 w 511"/>
                <a:gd name="T61" fmla="*/ 179 h 510"/>
                <a:gd name="T62" fmla="*/ 2 w 511"/>
                <a:gd name="T63" fmla="*/ 229 h 510"/>
                <a:gd name="T64" fmla="*/ 2 w 511"/>
                <a:gd name="T65" fmla="*/ 280 h 510"/>
                <a:gd name="T66" fmla="*/ 11 w 511"/>
                <a:gd name="T67" fmla="*/ 331 h 510"/>
                <a:gd name="T68" fmla="*/ 31 w 511"/>
                <a:gd name="T69" fmla="*/ 376 h 510"/>
                <a:gd name="T70" fmla="*/ 58 w 511"/>
                <a:gd name="T71" fmla="*/ 416 h 510"/>
                <a:gd name="T72" fmla="*/ 93 w 511"/>
                <a:gd name="T73" fmla="*/ 452 h 510"/>
                <a:gd name="T74" fmla="*/ 133 w 511"/>
                <a:gd name="T75" fmla="*/ 480 h 510"/>
                <a:gd name="T76" fmla="*/ 180 w 511"/>
                <a:gd name="T77" fmla="*/ 499 h 510"/>
                <a:gd name="T78" fmla="*/ 230 w 511"/>
                <a:gd name="T79" fmla="*/ 509 h 510"/>
                <a:gd name="T80" fmla="*/ 281 w 511"/>
                <a:gd name="T81" fmla="*/ 509 h 510"/>
                <a:gd name="T82" fmla="*/ 332 w 511"/>
                <a:gd name="T83" fmla="*/ 499 h 510"/>
                <a:gd name="T84" fmla="*/ 377 w 511"/>
                <a:gd name="T85" fmla="*/ 480 h 510"/>
                <a:gd name="T86" fmla="*/ 418 w 511"/>
                <a:gd name="T87" fmla="*/ 452 h 510"/>
                <a:gd name="T88" fmla="*/ 453 w 511"/>
                <a:gd name="T89" fmla="*/ 417 h 510"/>
                <a:gd name="T90" fmla="*/ 480 w 511"/>
                <a:gd name="T91" fmla="*/ 376 h 510"/>
                <a:gd name="T92" fmla="*/ 500 w 511"/>
                <a:gd name="T93" fmla="*/ 331 h 510"/>
                <a:gd name="T94" fmla="*/ 510 w 511"/>
                <a:gd name="T95" fmla="*/ 280 h 510"/>
                <a:gd name="T96" fmla="*/ 510 w 511"/>
                <a:gd name="T97" fmla="*/ 229 h 510"/>
                <a:gd name="T98" fmla="*/ 500 w 511"/>
                <a:gd name="T99" fmla="*/ 179 h 510"/>
                <a:gd name="T100" fmla="*/ 480 w 511"/>
                <a:gd name="T101" fmla="*/ 132 h 510"/>
                <a:gd name="T102" fmla="*/ 453 w 511"/>
                <a:gd name="T103" fmla="*/ 92 h 510"/>
                <a:gd name="T104" fmla="*/ 418 w 511"/>
                <a:gd name="T105" fmla="*/ 57 h 510"/>
                <a:gd name="T106" fmla="*/ 377 w 511"/>
                <a:gd name="T107" fmla="*/ 30 h 510"/>
                <a:gd name="T108" fmla="*/ 332 w 511"/>
                <a:gd name="T109" fmla="*/ 10 h 510"/>
                <a:gd name="T110" fmla="*/ 281 w 511"/>
                <a:gd name="T111" fmla="*/ 1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1" h="510">
                  <a:moveTo>
                    <a:pt x="256" y="480"/>
                  </a:moveTo>
                  <a:lnTo>
                    <a:pt x="244" y="480"/>
                  </a:lnTo>
                  <a:lnTo>
                    <a:pt x="232" y="479"/>
                  </a:lnTo>
                  <a:lnTo>
                    <a:pt x="221" y="477"/>
                  </a:lnTo>
                  <a:lnTo>
                    <a:pt x="211" y="475"/>
                  </a:lnTo>
                  <a:lnTo>
                    <a:pt x="199" y="473"/>
                  </a:lnTo>
                  <a:lnTo>
                    <a:pt x="188" y="470"/>
                  </a:lnTo>
                  <a:lnTo>
                    <a:pt x="179" y="467"/>
                  </a:lnTo>
                  <a:lnTo>
                    <a:pt x="168" y="462"/>
                  </a:lnTo>
                  <a:lnTo>
                    <a:pt x="148" y="453"/>
                  </a:lnTo>
                  <a:lnTo>
                    <a:pt x="129" y="441"/>
                  </a:lnTo>
                  <a:lnTo>
                    <a:pt x="112" y="428"/>
                  </a:lnTo>
                  <a:lnTo>
                    <a:pt x="96" y="414"/>
                  </a:lnTo>
                  <a:lnTo>
                    <a:pt x="82" y="398"/>
                  </a:lnTo>
                  <a:lnTo>
                    <a:pt x="69" y="381"/>
                  </a:lnTo>
                  <a:lnTo>
                    <a:pt x="57" y="362"/>
                  </a:lnTo>
                  <a:lnTo>
                    <a:pt x="48" y="342"/>
                  </a:lnTo>
                  <a:lnTo>
                    <a:pt x="43" y="332"/>
                  </a:lnTo>
                  <a:lnTo>
                    <a:pt x="40" y="321"/>
                  </a:lnTo>
                  <a:lnTo>
                    <a:pt x="37" y="311"/>
                  </a:lnTo>
                  <a:lnTo>
                    <a:pt x="35" y="300"/>
                  </a:lnTo>
                  <a:lnTo>
                    <a:pt x="33" y="289"/>
                  </a:lnTo>
                  <a:lnTo>
                    <a:pt x="32" y="277"/>
                  </a:lnTo>
                  <a:lnTo>
                    <a:pt x="31" y="266"/>
                  </a:lnTo>
                  <a:lnTo>
                    <a:pt x="31" y="255"/>
                  </a:lnTo>
                  <a:lnTo>
                    <a:pt x="31" y="243"/>
                  </a:lnTo>
                  <a:lnTo>
                    <a:pt x="32" y="232"/>
                  </a:lnTo>
                  <a:lnTo>
                    <a:pt x="33" y="220"/>
                  </a:lnTo>
                  <a:lnTo>
                    <a:pt x="35" y="210"/>
                  </a:lnTo>
                  <a:lnTo>
                    <a:pt x="37" y="198"/>
                  </a:lnTo>
                  <a:lnTo>
                    <a:pt x="40" y="188"/>
                  </a:lnTo>
                  <a:lnTo>
                    <a:pt x="43" y="177"/>
                  </a:lnTo>
                  <a:lnTo>
                    <a:pt x="48" y="167"/>
                  </a:lnTo>
                  <a:lnTo>
                    <a:pt x="57" y="147"/>
                  </a:lnTo>
                  <a:lnTo>
                    <a:pt x="69" y="128"/>
                  </a:lnTo>
                  <a:lnTo>
                    <a:pt x="82" y="111"/>
                  </a:lnTo>
                  <a:lnTo>
                    <a:pt x="96" y="95"/>
                  </a:lnTo>
                  <a:lnTo>
                    <a:pt x="112" y="81"/>
                  </a:lnTo>
                  <a:lnTo>
                    <a:pt x="129" y="68"/>
                  </a:lnTo>
                  <a:lnTo>
                    <a:pt x="148" y="56"/>
                  </a:lnTo>
                  <a:lnTo>
                    <a:pt x="168" y="47"/>
                  </a:lnTo>
                  <a:lnTo>
                    <a:pt x="179" y="42"/>
                  </a:lnTo>
                  <a:lnTo>
                    <a:pt x="188" y="39"/>
                  </a:lnTo>
                  <a:lnTo>
                    <a:pt x="199" y="36"/>
                  </a:lnTo>
                  <a:lnTo>
                    <a:pt x="211" y="34"/>
                  </a:lnTo>
                  <a:lnTo>
                    <a:pt x="221" y="32"/>
                  </a:lnTo>
                  <a:lnTo>
                    <a:pt x="232" y="31"/>
                  </a:lnTo>
                  <a:lnTo>
                    <a:pt x="244" y="30"/>
                  </a:lnTo>
                  <a:lnTo>
                    <a:pt x="256" y="30"/>
                  </a:lnTo>
                  <a:lnTo>
                    <a:pt x="268" y="30"/>
                  </a:lnTo>
                  <a:lnTo>
                    <a:pt x="278" y="31"/>
                  </a:lnTo>
                  <a:lnTo>
                    <a:pt x="290" y="32"/>
                  </a:lnTo>
                  <a:lnTo>
                    <a:pt x="301" y="34"/>
                  </a:lnTo>
                  <a:lnTo>
                    <a:pt x="311" y="36"/>
                  </a:lnTo>
                  <a:lnTo>
                    <a:pt x="322" y="39"/>
                  </a:lnTo>
                  <a:lnTo>
                    <a:pt x="333" y="42"/>
                  </a:lnTo>
                  <a:lnTo>
                    <a:pt x="344" y="47"/>
                  </a:lnTo>
                  <a:lnTo>
                    <a:pt x="363" y="56"/>
                  </a:lnTo>
                  <a:lnTo>
                    <a:pt x="381" y="68"/>
                  </a:lnTo>
                  <a:lnTo>
                    <a:pt x="399" y="81"/>
                  </a:lnTo>
                  <a:lnTo>
                    <a:pt x="416" y="95"/>
                  </a:lnTo>
                  <a:lnTo>
                    <a:pt x="429" y="111"/>
                  </a:lnTo>
                  <a:lnTo>
                    <a:pt x="442" y="129"/>
                  </a:lnTo>
                  <a:lnTo>
                    <a:pt x="454" y="147"/>
                  </a:lnTo>
                  <a:lnTo>
                    <a:pt x="464" y="167"/>
                  </a:lnTo>
                  <a:lnTo>
                    <a:pt x="467" y="177"/>
                  </a:lnTo>
                  <a:lnTo>
                    <a:pt x="471" y="188"/>
                  </a:lnTo>
                  <a:lnTo>
                    <a:pt x="475" y="199"/>
                  </a:lnTo>
                  <a:lnTo>
                    <a:pt x="477" y="210"/>
                  </a:lnTo>
                  <a:lnTo>
                    <a:pt x="479" y="220"/>
                  </a:lnTo>
                  <a:lnTo>
                    <a:pt x="480" y="232"/>
                  </a:lnTo>
                  <a:lnTo>
                    <a:pt x="481" y="243"/>
                  </a:lnTo>
                  <a:lnTo>
                    <a:pt x="481" y="255"/>
                  </a:lnTo>
                  <a:lnTo>
                    <a:pt x="481" y="266"/>
                  </a:lnTo>
                  <a:lnTo>
                    <a:pt x="480" y="277"/>
                  </a:lnTo>
                  <a:lnTo>
                    <a:pt x="479" y="289"/>
                  </a:lnTo>
                  <a:lnTo>
                    <a:pt x="477" y="300"/>
                  </a:lnTo>
                  <a:lnTo>
                    <a:pt x="475" y="310"/>
                  </a:lnTo>
                  <a:lnTo>
                    <a:pt x="471" y="321"/>
                  </a:lnTo>
                  <a:lnTo>
                    <a:pt x="467" y="332"/>
                  </a:lnTo>
                  <a:lnTo>
                    <a:pt x="464" y="342"/>
                  </a:lnTo>
                  <a:lnTo>
                    <a:pt x="454" y="362"/>
                  </a:lnTo>
                  <a:lnTo>
                    <a:pt x="442" y="380"/>
                  </a:lnTo>
                  <a:lnTo>
                    <a:pt x="429" y="398"/>
                  </a:lnTo>
                  <a:lnTo>
                    <a:pt x="416" y="414"/>
                  </a:lnTo>
                  <a:lnTo>
                    <a:pt x="399" y="428"/>
                  </a:lnTo>
                  <a:lnTo>
                    <a:pt x="381" y="441"/>
                  </a:lnTo>
                  <a:lnTo>
                    <a:pt x="363" y="453"/>
                  </a:lnTo>
                  <a:lnTo>
                    <a:pt x="344" y="462"/>
                  </a:lnTo>
                  <a:lnTo>
                    <a:pt x="333" y="467"/>
                  </a:lnTo>
                  <a:lnTo>
                    <a:pt x="322" y="470"/>
                  </a:lnTo>
                  <a:lnTo>
                    <a:pt x="311" y="473"/>
                  </a:lnTo>
                  <a:lnTo>
                    <a:pt x="301" y="475"/>
                  </a:lnTo>
                  <a:lnTo>
                    <a:pt x="290" y="477"/>
                  </a:lnTo>
                  <a:lnTo>
                    <a:pt x="278" y="479"/>
                  </a:lnTo>
                  <a:lnTo>
                    <a:pt x="268" y="480"/>
                  </a:lnTo>
                  <a:lnTo>
                    <a:pt x="256" y="480"/>
                  </a:lnTo>
                  <a:close/>
                  <a:moveTo>
                    <a:pt x="256" y="0"/>
                  </a:moveTo>
                  <a:lnTo>
                    <a:pt x="243" y="0"/>
                  </a:lnTo>
                  <a:lnTo>
                    <a:pt x="230" y="1"/>
                  </a:lnTo>
                  <a:lnTo>
                    <a:pt x="217" y="2"/>
                  </a:lnTo>
                  <a:lnTo>
                    <a:pt x="204" y="4"/>
                  </a:lnTo>
                  <a:lnTo>
                    <a:pt x="191" y="7"/>
                  </a:lnTo>
                  <a:lnTo>
                    <a:pt x="180" y="10"/>
                  </a:lnTo>
                  <a:lnTo>
                    <a:pt x="168" y="15"/>
                  </a:lnTo>
                  <a:lnTo>
                    <a:pt x="156" y="19"/>
                  </a:lnTo>
                  <a:lnTo>
                    <a:pt x="145" y="24"/>
                  </a:lnTo>
                  <a:lnTo>
                    <a:pt x="133" y="30"/>
                  </a:lnTo>
                  <a:lnTo>
                    <a:pt x="123" y="36"/>
                  </a:lnTo>
                  <a:lnTo>
                    <a:pt x="113" y="42"/>
                  </a:lnTo>
                  <a:lnTo>
                    <a:pt x="102" y="50"/>
                  </a:lnTo>
                  <a:lnTo>
                    <a:pt x="93" y="57"/>
                  </a:lnTo>
                  <a:lnTo>
                    <a:pt x="84" y="66"/>
                  </a:lnTo>
                  <a:lnTo>
                    <a:pt x="74" y="74"/>
                  </a:lnTo>
                  <a:lnTo>
                    <a:pt x="67" y="83"/>
                  </a:lnTo>
                  <a:lnTo>
                    <a:pt x="58" y="92"/>
                  </a:lnTo>
                  <a:lnTo>
                    <a:pt x="51" y="101"/>
                  </a:lnTo>
                  <a:lnTo>
                    <a:pt x="43" y="112"/>
                  </a:lnTo>
                  <a:lnTo>
                    <a:pt x="37" y="122"/>
                  </a:lnTo>
                  <a:lnTo>
                    <a:pt x="31" y="132"/>
                  </a:lnTo>
                  <a:lnTo>
                    <a:pt x="25" y="144"/>
                  </a:lnTo>
                  <a:lnTo>
                    <a:pt x="20" y="155"/>
                  </a:lnTo>
                  <a:lnTo>
                    <a:pt x="15" y="167"/>
                  </a:lnTo>
                  <a:lnTo>
                    <a:pt x="11" y="179"/>
                  </a:lnTo>
                  <a:lnTo>
                    <a:pt x="8" y="190"/>
                  </a:lnTo>
                  <a:lnTo>
                    <a:pt x="5" y="203"/>
                  </a:lnTo>
                  <a:lnTo>
                    <a:pt x="3" y="216"/>
                  </a:lnTo>
                  <a:lnTo>
                    <a:pt x="2" y="229"/>
                  </a:lnTo>
                  <a:lnTo>
                    <a:pt x="0" y="242"/>
                  </a:lnTo>
                  <a:lnTo>
                    <a:pt x="0" y="255"/>
                  </a:lnTo>
                  <a:lnTo>
                    <a:pt x="0" y="267"/>
                  </a:lnTo>
                  <a:lnTo>
                    <a:pt x="2" y="280"/>
                  </a:lnTo>
                  <a:lnTo>
                    <a:pt x="3" y="293"/>
                  </a:lnTo>
                  <a:lnTo>
                    <a:pt x="5" y="306"/>
                  </a:lnTo>
                  <a:lnTo>
                    <a:pt x="8" y="318"/>
                  </a:lnTo>
                  <a:lnTo>
                    <a:pt x="11" y="331"/>
                  </a:lnTo>
                  <a:lnTo>
                    <a:pt x="15" y="342"/>
                  </a:lnTo>
                  <a:lnTo>
                    <a:pt x="20" y="354"/>
                  </a:lnTo>
                  <a:lnTo>
                    <a:pt x="25" y="365"/>
                  </a:lnTo>
                  <a:lnTo>
                    <a:pt x="31" y="376"/>
                  </a:lnTo>
                  <a:lnTo>
                    <a:pt x="37" y="386"/>
                  </a:lnTo>
                  <a:lnTo>
                    <a:pt x="43" y="397"/>
                  </a:lnTo>
                  <a:lnTo>
                    <a:pt x="51" y="407"/>
                  </a:lnTo>
                  <a:lnTo>
                    <a:pt x="58" y="416"/>
                  </a:lnTo>
                  <a:lnTo>
                    <a:pt x="67" y="426"/>
                  </a:lnTo>
                  <a:lnTo>
                    <a:pt x="74" y="435"/>
                  </a:lnTo>
                  <a:lnTo>
                    <a:pt x="84" y="443"/>
                  </a:lnTo>
                  <a:lnTo>
                    <a:pt x="93" y="452"/>
                  </a:lnTo>
                  <a:lnTo>
                    <a:pt x="102" y="459"/>
                  </a:lnTo>
                  <a:lnTo>
                    <a:pt x="113" y="467"/>
                  </a:lnTo>
                  <a:lnTo>
                    <a:pt x="123" y="473"/>
                  </a:lnTo>
                  <a:lnTo>
                    <a:pt x="133" y="480"/>
                  </a:lnTo>
                  <a:lnTo>
                    <a:pt x="145" y="485"/>
                  </a:lnTo>
                  <a:lnTo>
                    <a:pt x="156" y="490"/>
                  </a:lnTo>
                  <a:lnTo>
                    <a:pt x="168" y="495"/>
                  </a:lnTo>
                  <a:lnTo>
                    <a:pt x="180" y="499"/>
                  </a:lnTo>
                  <a:lnTo>
                    <a:pt x="191" y="502"/>
                  </a:lnTo>
                  <a:lnTo>
                    <a:pt x="204" y="505"/>
                  </a:lnTo>
                  <a:lnTo>
                    <a:pt x="217" y="507"/>
                  </a:lnTo>
                  <a:lnTo>
                    <a:pt x="230" y="509"/>
                  </a:lnTo>
                  <a:lnTo>
                    <a:pt x="243" y="510"/>
                  </a:lnTo>
                  <a:lnTo>
                    <a:pt x="256" y="510"/>
                  </a:lnTo>
                  <a:lnTo>
                    <a:pt x="269" y="510"/>
                  </a:lnTo>
                  <a:lnTo>
                    <a:pt x="281" y="509"/>
                  </a:lnTo>
                  <a:lnTo>
                    <a:pt x="294" y="507"/>
                  </a:lnTo>
                  <a:lnTo>
                    <a:pt x="307" y="505"/>
                  </a:lnTo>
                  <a:lnTo>
                    <a:pt x="319" y="502"/>
                  </a:lnTo>
                  <a:lnTo>
                    <a:pt x="332" y="499"/>
                  </a:lnTo>
                  <a:lnTo>
                    <a:pt x="344" y="495"/>
                  </a:lnTo>
                  <a:lnTo>
                    <a:pt x="355" y="490"/>
                  </a:lnTo>
                  <a:lnTo>
                    <a:pt x="366" y="485"/>
                  </a:lnTo>
                  <a:lnTo>
                    <a:pt x="377" y="480"/>
                  </a:lnTo>
                  <a:lnTo>
                    <a:pt x="388" y="473"/>
                  </a:lnTo>
                  <a:lnTo>
                    <a:pt x="398" y="467"/>
                  </a:lnTo>
                  <a:lnTo>
                    <a:pt x="408" y="459"/>
                  </a:lnTo>
                  <a:lnTo>
                    <a:pt x="418" y="452"/>
                  </a:lnTo>
                  <a:lnTo>
                    <a:pt x="427" y="443"/>
                  </a:lnTo>
                  <a:lnTo>
                    <a:pt x="436" y="435"/>
                  </a:lnTo>
                  <a:lnTo>
                    <a:pt x="444" y="426"/>
                  </a:lnTo>
                  <a:lnTo>
                    <a:pt x="453" y="417"/>
                  </a:lnTo>
                  <a:lnTo>
                    <a:pt x="461" y="407"/>
                  </a:lnTo>
                  <a:lnTo>
                    <a:pt x="468" y="397"/>
                  </a:lnTo>
                  <a:lnTo>
                    <a:pt x="475" y="386"/>
                  </a:lnTo>
                  <a:lnTo>
                    <a:pt x="480" y="376"/>
                  </a:lnTo>
                  <a:lnTo>
                    <a:pt x="486" y="365"/>
                  </a:lnTo>
                  <a:lnTo>
                    <a:pt x="492" y="354"/>
                  </a:lnTo>
                  <a:lnTo>
                    <a:pt x="496" y="342"/>
                  </a:lnTo>
                  <a:lnTo>
                    <a:pt x="500" y="331"/>
                  </a:lnTo>
                  <a:lnTo>
                    <a:pt x="503" y="318"/>
                  </a:lnTo>
                  <a:lnTo>
                    <a:pt x="506" y="306"/>
                  </a:lnTo>
                  <a:lnTo>
                    <a:pt x="509" y="293"/>
                  </a:lnTo>
                  <a:lnTo>
                    <a:pt x="510" y="280"/>
                  </a:lnTo>
                  <a:lnTo>
                    <a:pt x="511" y="267"/>
                  </a:lnTo>
                  <a:lnTo>
                    <a:pt x="511" y="255"/>
                  </a:lnTo>
                  <a:lnTo>
                    <a:pt x="511" y="242"/>
                  </a:lnTo>
                  <a:lnTo>
                    <a:pt x="510" y="229"/>
                  </a:lnTo>
                  <a:lnTo>
                    <a:pt x="509" y="216"/>
                  </a:lnTo>
                  <a:lnTo>
                    <a:pt x="506" y="203"/>
                  </a:lnTo>
                  <a:lnTo>
                    <a:pt x="503" y="190"/>
                  </a:lnTo>
                  <a:lnTo>
                    <a:pt x="500" y="179"/>
                  </a:lnTo>
                  <a:lnTo>
                    <a:pt x="496" y="167"/>
                  </a:lnTo>
                  <a:lnTo>
                    <a:pt x="492" y="155"/>
                  </a:lnTo>
                  <a:lnTo>
                    <a:pt x="486" y="144"/>
                  </a:lnTo>
                  <a:lnTo>
                    <a:pt x="480" y="132"/>
                  </a:lnTo>
                  <a:lnTo>
                    <a:pt x="475" y="122"/>
                  </a:lnTo>
                  <a:lnTo>
                    <a:pt x="468" y="112"/>
                  </a:lnTo>
                  <a:lnTo>
                    <a:pt x="461" y="101"/>
                  </a:lnTo>
                  <a:lnTo>
                    <a:pt x="453" y="92"/>
                  </a:lnTo>
                  <a:lnTo>
                    <a:pt x="444" y="83"/>
                  </a:lnTo>
                  <a:lnTo>
                    <a:pt x="436" y="74"/>
                  </a:lnTo>
                  <a:lnTo>
                    <a:pt x="427" y="66"/>
                  </a:lnTo>
                  <a:lnTo>
                    <a:pt x="418" y="57"/>
                  </a:lnTo>
                  <a:lnTo>
                    <a:pt x="408" y="50"/>
                  </a:lnTo>
                  <a:lnTo>
                    <a:pt x="398" y="42"/>
                  </a:lnTo>
                  <a:lnTo>
                    <a:pt x="388" y="36"/>
                  </a:lnTo>
                  <a:lnTo>
                    <a:pt x="377" y="30"/>
                  </a:lnTo>
                  <a:lnTo>
                    <a:pt x="366" y="24"/>
                  </a:lnTo>
                  <a:lnTo>
                    <a:pt x="355" y="19"/>
                  </a:lnTo>
                  <a:lnTo>
                    <a:pt x="344" y="15"/>
                  </a:lnTo>
                  <a:lnTo>
                    <a:pt x="332" y="10"/>
                  </a:lnTo>
                  <a:lnTo>
                    <a:pt x="319" y="7"/>
                  </a:lnTo>
                  <a:lnTo>
                    <a:pt x="307" y="4"/>
                  </a:lnTo>
                  <a:lnTo>
                    <a:pt x="294" y="2"/>
                  </a:lnTo>
                  <a:lnTo>
                    <a:pt x="281" y="1"/>
                  </a:lnTo>
                  <a:lnTo>
                    <a:pt x="269" y="0"/>
                  </a:lnTo>
                  <a:lnTo>
                    <a:pt x="256" y="0"/>
                  </a:lnTo>
                  <a:lnTo>
                    <a:pt x="2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64710" y="3708897"/>
            <a:ext cx="359778" cy="385404"/>
            <a:chOff x="5018088" y="2838450"/>
            <a:chExt cx="161925" cy="161925"/>
          </a:xfrm>
          <a:solidFill>
            <a:schemeClr val="bg1"/>
          </a:solidFill>
        </p:grpSpPr>
        <p:sp>
          <p:nvSpPr>
            <p:cNvPr id="69" name="Freeform 115"/>
            <p:cNvSpPr>
              <a:spLocks/>
            </p:cNvSpPr>
            <p:nvPr/>
          </p:nvSpPr>
          <p:spPr bwMode="auto">
            <a:xfrm>
              <a:off x="5060950" y="2886075"/>
              <a:ext cx="80963" cy="61913"/>
            </a:xfrm>
            <a:custGeom>
              <a:avLst/>
              <a:gdLst>
                <a:gd name="T0" fmla="*/ 228 w 255"/>
                <a:gd name="T1" fmla="*/ 5 h 195"/>
                <a:gd name="T2" fmla="*/ 104 w 255"/>
                <a:gd name="T3" fmla="*/ 157 h 195"/>
                <a:gd name="T4" fmla="*/ 25 w 255"/>
                <a:gd name="T5" fmla="*/ 79 h 195"/>
                <a:gd name="T6" fmla="*/ 23 w 255"/>
                <a:gd name="T7" fmla="*/ 77 h 195"/>
                <a:gd name="T8" fmla="*/ 20 w 255"/>
                <a:gd name="T9" fmla="*/ 76 h 195"/>
                <a:gd name="T10" fmla="*/ 17 w 255"/>
                <a:gd name="T11" fmla="*/ 75 h 195"/>
                <a:gd name="T12" fmla="*/ 15 w 255"/>
                <a:gd name="T13" fmla="*/ 75 h 195"/>
                <a:gd name="T14" fmla="*/ 11 w 255"/>
                <a:gd name="T15" fmla="*/ 75 h 195"/>
                <a:gd name="T16" fmla="*/ 8 w 255"/>
                <a:gd name="T17" fmla="*/ 76 h 195"/>
                <a:gd name="T18" fmla="*/ 6 w 255"/>
                <a:gd name="T19" fmla="*/ 77 h 195"/>
                <a:gd name="T20" fmla="*/ 4 w 255"/>
                <a:gd name="T21" fmla="*/ 79 h 195"/>
                <a:gd name="T22" fmla="*/ 2 w 255"/>
                <a:gd name="T23" fmla="*/ 81 h 195"/>
                <a:gd name="T24" fmla="*/ 1 w 255"/>
                <a:gd name="T25" fmla="*/ 84 h 195"/>
                <a:gd name="T26" fmla="*/ 0 w 255"/>
                <a:gd name="T27" fmla="*/ 86 h 195"/>
                <a:gd name="T28" fmla="*/ 0 w 255"/>
                <a:gd name="T29" fmla="*/ 90 h 195"/>
                <a:gd name="T30" fmla="*/ 0 w 255"/>
                <a:gd name="T31" fmla="*/ 93 h 195"/>
                <a:gd name="T32" fmla="*/ 1 w 255"/>
                <a:gd name="T33" fmla="*/ 95 h 195"/>
                <a:gd name="T34" fmla="*/ 2 w 255"/>
                <a:gd name="T35" fmla="*/ 98 h 195"/>
                <a:gd name="T36" fmla="*/ 4 w 255"/>
                <a:gd name="T37" fmla="*/ 100 h 195"/>
                <a:gd name="T38" fmla="*/ 94 w 255"/>
                <a:gd name="T39" fmla="*/ 190 h 195"/>
                <a:gd name="T40" fmla="*/ 96 w 255"/>
                <a:gd name="T41" fmla="*/ 192 h 195"/>
                <a:gd name="T42" fmla="*/ 99 w 255"/>
                <a:gd name="T43" fmla="*/ 194 h 195"/>
                <a:gd name="T44" fmla="*/ 101 w 255"/>
                <a:gd name="T45" fmla="*/ 195 h 195"/>
                <a:gd name="T46" fmla="*/ 105 w 255"/>
                <a:gd name="T47" fmla="*/ 195 h 195"/>
                <a:gd name="T48" fmla="*/ 105 w 255"/>
                <a:gd name="T49" fmla="*/ 195 h 195"/>
                <a:gd name="T50" fmla="*/ 106 w 255"/>
                <a:gd name="T51" fmla="*/ 195 h 195"/>
                <a:gd name="T52" fmla="*/ 108 w 255"/>
                <a:gd name="T53" fmla="*/ 195 h 195"/>
                <a:gd name="T54" fmla="*/ 111 w 255"/>
                <a:gd name="T55" fmla="*/ 194 h 195"/>
                <a:gd name="T56" fmla="*/ 114 w 255"/>
                <a:gd name="T57" fmla="*/ 191 h 195"/>
                <a:gd name="T58" fmla="*/ 117 w 255"/>
                <a:gd name="T59" fmla="*/ 189 h 195"/>
                <a:gd name="T60" fmla="*/ 252 w 255"/>
                <a:gd name="T61" fmla="*/ 24 h 195"/>
                <a:gd name="T62" fmla="*/ 253 w 255"/>
                <a:gd name="T63" fmla="*/ 21 h 195"/>
                <a:gd name="T64" fmla="*/ 255 w 255"/>
                <a:gd name="T65" fmla="*/ 19 h 195"/>
                <a:gd name="T66" fmla="*/ 255 w 255"/>
                <a:gd name="T67" fmla="*/ 16 h 195"/>
                <a:gd name="T68" fmla="*/ 255 w 255"/>
                <a:gd name="T69" fmla="*/ 12 h 195"/>
                <a:gd name="T70" fmla="*/ 255 w 255"/>
                <a:gd name="T71" fmla="*/ 10 h 195"/>
                <a:gd name="T72" fmla="*/ 253 w 255"/>
                <a:gd name="T73" fmla="*/ 7 h 195"/>
                <a:gd name="T74" fmla="*/ 252 w 255"/>
                <a:gd name="T75" fmla="*/ 5 h 195"/>
                <a:gd name="T76" fmla="*/ 250 w 255"/>
                <a:gd name="T77" fmla="*/ 3 h 195"/>
                <a:gd name="T78" fmla="*/ 247 w 255"/>
                <a:gd name="T79" fmla="*/ 1 h 195"/>
                <a:gd name="T80" fmla="*/ 244 w 255"/>
                <a:gd name="T81" fmla="*/ 0 h 195"/>
                <a:gd name="T82" fmla="*/ 241 w 255"/>
                <a:gd name="T83" fmla="*/ 0 h 195"/>
                <a:gd name="T84" fmla="*/ 239 w 255"/>
                <a:gd name="T85" fmla="*/ 0 h 195"/>
                <a:gd name="T86" fmla="*/ 236 w 255"/>
                <a:gd name="T87" fmla="*/ 0 h 195"/>
                <a:gd name="T88" fmla="*/ 233 w 255"/>
                <a:gd name="T89" fmla="*/ 1 h 195"/>
                <a:gd name="T90" fmla="*/ 230 w 255"/>
                <a:gd name="T91" fmla="*/ 3 h 195"/>
                <a:gd name="T92" fmla="*/ 228 w 255"/>
                <a:gd name="T93" fmla="*/ 5 h 195"/>
                <a:gd name="T94" fmla="*/ 228 w 255"/>
                <a:gd name="T95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5" h="195">
                  <a:moveTo>
                    <a:pt x="228" y="5"/>
                  </a:moveTo>
                  <a:lnTo>
                    <a:pt x="104" y="157"/>
                  </a:lnTo>
                  <a:lnTo>
                    <a:pt x="25" y="79"/>
                  </a:lnTo>
                  <a:lnTo>
                    <a:pt x="23" y="77"/>
                  </a:lnTo>
                  <a:lnTo>
                    <a:pt x="20" y="76"/>
                  </a:lnTo>
                  <a:lnTo>
                    <a:pt x="17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8" y="76"/>
                  </a:lnTo>
                  <a:lnTo>
                    <a:pt x="6" y="77"/>
                  </a:lnTo>
                  <a:lnTo>
                    <a:pt x="4" y="79"/>
                  </a:lnTo>
                  <a:lnTo>
                    <a:pt x="2" y="81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5"/>
                  </a:lnTo>
                  <a:lnTo>
                    <a:pt x="2" y="98"/>
                  </a:lnTo>
                  <a:lnTo>
                    <a:pt x="4" y="100"/>
                  </a:lnTo>
                  <a:lnTo>
                    <a:pt x="94" y="190"/>
                  </a:lnTo>
                  <a:lnTo>
                    <a:pt x="96" y="192"/>
                  </a:lnTo>
                  <a:lnTo>
                    <a:pt x="99" y="194"/>
                  </a:lnTo>
                  <a:lnTo>
                    <a:pt x="101" y="195"/>
                  </a:lnTo>
                  <a:lnTo>
                    <a:pt x="105" y="195"/>
                  </a:lnTo>
                  <a:lnTo>
                    <a:pt x="105" y="195"/>
                  </a:lnTo>
                  <a:lnTo>
                    <a:pt x="106" y="195"/>
                  </a:lnTo>
                  <a:lnTo>
                    <a:pt x="108" y="195"/>
                  </a:lnTo>
                  <a:lnTo>
                    <a:pt x="111" y="194"/>
                  </a:lnTo>
                  <a:lnTo>
                    <a:pt x="114" y="191"/>
                  </a:lnTo>
                  <a:lnTo>
                    <a:pt x="117" y="189"/>
                  </a:lnTo>
                  <a:lnTo>
                    <a:pt x="252" y="24"/>
                  </a:lnTo>
                  <a:lnTo>
                    <a:pt x="253" y="21"/>
                  </a:lnTo>
                  <a:lnTo>
                    <a:pt x="255" y="19"/>
                  </a:lnTo>
                  <a:lnTo>
                    <a:pt x="255" y="16"/>
                  </a:lnTo>
                  <a:lnTo>
                    <a:pt x="255" y="12"/>
                  </a:lnTo>
                  <a:lnTo>
                    <a:pt x="255" y="10"/>
                  </a:lnTo>
                  <a:lnTo>
                    <a:pt x="253" y="7"/>
                  </a:lnTo>
                  <a:lnTo>
                    <a:pt x="252" y="5"/>
                  </a:lnTo>
                  <a:lnTo>
                    <a:pt x="250" y="3"/>
                  </a:lnTo>
                  <a:lnTo>
                    <a:pt x="247" y="1"/>
                  </a:lnTo>
                  <a:lnTo>
                    <a:pt x="244" y="0"/>
                  </a:lnTo>
                  <a:lnTo>
                    <a:pt x="241" y="0"/>
                  </a:lnTo>
                  <a:lnTo>
                    <a:pt x="239" y="0"/>
                  </a:lnTo>
                  <a:lnTo>
                    <a:pt x="236" y="0"/>
                  </a:lnTo>
                  <a:lnTo>
                    <a:pt x="233" y="1"/>
                  </a:lnTo>
                  <a:lnTo>
                    <a:pt x="230" y="3"/>
                  </a:lnTo>
                  <a:lnTo>
                    <a:pt x="228" y="5"/>
                  </a:lnTo>
                  <a:lnTo>
                    <a:pt x="2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116"/>
            <p:cNvSpPr>
              <a:spLocks noEditPoints="1"/>
            </p:cNvSpPr>
            <p:nvPr/>
          </p:nvSpPr>
          <p:spPr bwMode="auto">
            <a:xfrm>
              <a:off x="5018088" y="2838450"/>
              <a:ext cx="161925" cy="161925"/>
            </a:xfrm>
            <a:custGeom>
              <a:avLst/>
              <a:gdLst>
                <a:gd name="T0" fmla="*/ 221 w 511"/>
                <a:gd name="T1" fmla="*/ 477 h 510"/>
                <a:gd name="T2" fmla="*/ 179 w 511"/>
                <a:gd name="T3" fmla="*/ 467 h 510"/>
                <a:gd name="T4" fmla="*/ 112 w 511"/>
                <a:gd name="T5" fmla="*/ 428 h 510"/>
                <a:gd name="T6" fmla="*/ 57 w 511"/>
                <a:gd name="T7" fmla="*/ 362 h 510"/>
                <a:gd name="T8" fmla="*/ 37 w 511"/>
                <a:gd name="T9" fmla="*/ 311 h 510"/>
                <a:gd name="T10" fmla="*/ 31 w 511"/>
                <a:gd name="T11" fmla="*/ 266 h 510"/>
                <a:gd name="T12" fmla="*/ 33 w 511"/>
                <a:gd name="T13" fmla="*/ 220 h 510"/>
                <a:gd name="T14" fmla="*/ 43 w 511"/>
                <a:gd name="T15" fmla="*/ 177 h 510"/>
                <a:gd name="T16" fmla="*/ 82 w 511"/>
                <a:gd name="T17" fmla="*/ 111 h 510"/>
                <a:gd name="T18" fmla="*/ 148 w 511"/>
                <a:gd name="T19" fmla="*/ 56 h 510"/>
                <a:gd name="T20" fmla="*/ 199 w 511"/>
                <a:gd name="T21" fmla="*/ 36 h 510"/>
                <a:gd name="T22" fmla="*/ 244 w 511"/>
                <a:gd name="T23" fmla="*/ 30 h 510"/>
                <a:gd name="T24" fmla="*/ 290 w 511"/>
                <a:gd name="T25" fmla="*/ 32 h 510"/>
                <a:gd name="T26" fmla="*/ 333 w 511"/>
                <a:gd name="T27" fmla="*/ 42 h 510"/>
                <a:gd name="T28" fmla="*/ 399 w 511"/>
                <a:gd name="T29" fmla="*/ 81 h 510"/>
                <a:gd name="T30" fmla="*/ 454 w 511"/>
                <a:gd name="T31" fmla="*/ 147 h 510"/>
                <a:gd name="T32" fmla="*/ 475 w 511"/>
                <a:gd name="T33" fmla="*/ 199 h 510"/>
                <a:gd name="T34" fmla="*/ 481 w 511"/>
                <a:gd name="T35" fmla="*/ 243 h 510"/>
                <a:gd name="T36" fmla="*/ 479 w 511"/>
                <a:gd name="T37" fmla="*/ 289 h 510"/>
                <a:gd name="T38" fmla="*/ 467 w 511"/>
                <a:gd name="T39" fmla="*/ 332 h 510"/>
                <a:gd name="T40" fmla="*/ 429 w 511"/>
                <a:gd name="T41" fmla="*/ 398 h 510"/>
                <a:gd name="T42" fmla="*/ 363 w 511"/>
                <a:gd name="T43" fmla="*/ 453 h 510"/>
                <a:gd name="T44" fmla="*/ 311 w 511"/>
                <a:gd name="T45" fmla="*/ 473 h 510"/>
                <a:gd name="T46" fmla="*/ 268 w 511"/>
                <a:gd name="T47" fmla="*/ 480 h 510"/>
                <a:gd name="T48" fmla="*/ 230 w 511"/>
                <a:gd name="T49" fmla="*/ 1 h 510"/>
                <a:gd name="T50" fmla="*/ 180 w 511"/>
                <a:gd name="T51" fmla="*/ 10 h 510"/>
                <a:gd name="T52" fmla="*/ 133 w 511"/>
                <a:gd name="T53" fmla="*/ 30 h 510"/>
                <a:gd name="T54" fmla="*/ 93 w 511"/>
                <a:gd name="T55" fmla="*/ 57 h 510"/>
                <a:gd name="T56" fmla="*/ 58 w 511"/>
                <a:gd name="T57" fmla="*/ 92 h 510"/>
                <a:gd name="T58" fmla="*/ 31 w 511"/>
                <a:gd name="T59" fmla="*/ 132 h 510"/>
                <a:gd name="T60" fmla="*/ 11 w 511"/>
                <a:gd name="T61" fmla="*/ 179 h 510"/>
                <a:gd name="T62" fmla="*/ 2 w 511"/>
                <a:gd name="T63" fmla="*/ 229 h 510"/>
                <a:gd name="T64" fmla="*/ 2 w 511"/>
                <a:gd name="T65" fmla="*/ 280 h 510"/>
                <a:gd name="T66" fmla="*/ 11 w 511"/>
                <a:gd name="T67" fmla="*/ 331 h 510"/>
                <a:gd name="T68" fmla="*/ 31 w 511"/>
                <a:gd name="T69" fmla="*/ 376 h 510"/>
                <a:gd name="T70" fmla="*/ 58 w 511"/>
                <a:gd name="T71" fmla="*/ 416 h 510"/>
                <a:gd name="T72" fmla="*/ 93 w 511"/>
                <a:gd name="T73" fmla="*/ 452 h 510"/>
                <a:gd name="T74" fmla="*/ 133 w 511"/>
                <a:gd name="T75" fmla="*/ 480 h 510"/>
                <a:gd name="T76" fmla="*/ 180 w 511"/>
                <a:gd name="T77" fmla="*/ 499 h 510"/>
                <a:gd name="T78" fmla="*/ 230 w 511"/>
                <a:gd name="T79" fmla="*/ 509 h 510"/>
                <a:gd name="T80" fmla="*/ 281 w 511"/>
                <a:gd name="T81" fmla="*/ 509 h 510"/>
                <a:gd name="T82" fmla="*/ 332 w 511"/>
                <a:gd name="T83" fmla="*/ 499 h 510"/>
                <a:gd name="T84" fmla="*/ 377 w 511"/>
                <a:gd name="T85" fmla="*/ 480 h 510"/>
                <a:gd name="T86" fmla="*/ 418 w 511"/>
                <a:gd name="T87" fmla="*/ 452 h 510"/>
                <a:gd name="T88" fmla="*/ 453 w 511"/>
                <a:gd name="T89" fmla="*/ 417 h 510"/>
                <a:gd name="T90" fmla="*/ 480 w 511"/>
                <a:gd name="T91" fmla="*/ 376 h 510"/>
                <a:gd name="T92" fmla="*/ 500 w 511"/>
                <a:gd name="T93" fmla="*/ 331 h 510"/>
                <a:gd name="T94" fmla="*/ 510 w 511"/>
                <a:gd name="T95" fmla="*/ 280 h 510"/>
                <a:gd name="T96" fmla="*/ 510 w 511"/>
                <a:gd name="T97" fmla="*/ 229 h 510"/>
                <a:gd name="T98" fmla="*/ 500 w 511"/>
                <a:gd name="T99" fmla="*/ 179 h 510"/>
                <a:gd name="T100" fmla="*/ 480 w 511"/>
                <a:gd name="T101" fmla="*/ 132 h 510"/>
                <a:gd name="T102" fmla="*/ 453 w 511"/>
                <a:gd name="T103" fmla="*/ 92 h 510"/>
                <a:gd name="T104" fmla="*/ 418 w 511"/>
                <a:gd name="T105" fmla="*/ 57 h 510"/>
                <a:gd name="T106" fmla="*/ 377 w 511"/>
                <a:gd name="T107" fmla="*/ 30 h 510"/>
                <a:gd name="T108" fmla="*/ 332 w 511"/>
                <a:gd name="T109" fmla="*/ 10 h 510"/>
                <a:gd name="T110" fmla="*/ 281 w 511"/>
                <a:gd name="T111" fmla="*/ 1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1" h="510">
                  <a:moveTo>
                    <a:pt x="256" y="480"/>
                  </a:moveTo>
                  <a:lnTo>
                    <a:pt x="244" y="480"/>
                  </a:lnTo>
                  <a:lnTo>
                    <a:pt x="232" y="479"/>
                  </a:lnTo>
                  <a:lnTo>
                    <a:pt x="221" y="477"/>
                  </a:lnTo>
                  <a:lnTo>
                    <a:pt x="211" y="475"/>
                  </a:lnTo>
                  <a:lnTo>
                    <a:pt x="199" y="473"/>
                  </a:lnTo>
                  <a:lnTo>
                    <a:pt x="188" y="470"/>
                  </a:lnTo>
                  <a:lnTo>
                    <a:pt x="179" y="467"/>
                  </a:lnTo>
                  <a:lnTo>
                    <a:pt x="168" y="462"/>
                  </a:lnTo>
                  <a:lnTo>
                    <a:pt x="148" y="453"/>
                  </a:lnTo>
                  <a:lnTo>
                    <a:pt x="129" y="441"/>
                  </a:lnTo>
                  <a:lnTo>
                    <a:pt x="112" y="428"/>
                  </a:lnTo>
                  <a:lnTo>
                    <a:pt x="96" y="414"/>
                  </a:lnTo>
                  <a:lnTo>
                    <a:pt x="82" y="398"/>
                  </a:lnTo>
                  <a:lnTo>
                    <a:pt x="69" y="381"/>
                  </a:lnTo>
                  <a:lnTo>
                    <a:pt x="57" y="362"/>
                  </a:lnTo>
                  <a:lnTo>
                    <a:pt x="48" y="342"/>
                  </a:lnTo>
                  <a:lnTo>
                    <a:pt x="43" y="332"/>
                  </a:lnTo>
                  <a:lnTo>
                    <a:pt x="40" y="321"/>
                  </a:lnTo>
                  <a:lnTo>
                    <a:pt x="37" y="311"/>
                  </a:lnTo>
                  <a:lnTo>
                    <a:pt x="35" y="300"/>
                  </a:lnTo>
                  <a:lnTo>
                    <a:pt x="33" y="289"/>
                  </a:lnTo>
                  <a:lnTo>
                    <a:pt x="32" y="277"/>
                  </a:lnTo>
                  <a:lnTo>
                    <a:pt x="31" y="266"/>
                  </a:lnTo>
                  <a:lnTo>
                    <a:pt x="31" y="255"/>
                  </a:lnTo>
                  <a:lnTo>
                    <a:pt x="31" y="243"/>
                  </a:lnTo>
                  <a:lnTo>
                    <a:pt x="32" y="232"/>
                  </a:lnTo>
                  <a:lnTo>
                    <a:pt x="33" y="220"/>
                  </a:lnTo>
                  <a:lnTo>
                    <a:pt x="35" y="210"/>
                  </a:lnTo>
                  <a:lnTo>
                    <a:pt x="37" y="198"/>
                  </a:lnTo>
                  <a:lnTo>
                    <a:pt x="40" y="188"/>
                  </a:lnTo>
                  <a:lnTo>
                    <a:pt x="43" y="177"/>
                  </a:lnTo>
                  <a:lnTo>
                    <a:pt x="48" y="167"/>
                  </a:lnTo>
                  <a:lnTo>
                    <a:pt x="57" y="147"/>
                  </a:lnTo>
                  <a:lnTo>
                    <a:pt x="69" y="128"/>
                  </a:lnTo>
                  <a:lnTo>
                    <a:pt x="82" y="111"/>
                  </a:lnTo>
                  <a:lnTo>
                    <a:pt x="96" y="95"/>
                  </a:lnTo>
                  <a:lnTo>
                    <a:pt x="112" y="81"/>
                  </a:lnTo>
                  <a:lnTo>
                    <a:pt x="129" y="68"/>
                  </a:lnTo>
                  <a:lnTo>
                    <a:pt x="148" y="56"/>
                  </a:lnTo>
                  <a:lnTo>
                    <a:pt x="168" y="47"/>
                  </a:lnTo>
                  <a:lnTo>
                    <a:pt x="179" y="42"/>
                  </a:lnTo>
                  <a:lnTo>
                    <a:pt x="188" y="39"/>
                  </a:lnTo>
                  <a:lnTo>
                    <a:pt x="199" y="36"/>
                  </a:lnTo>
                  <a:lnTo>
                    <a:pt x="211" y="34"/>
                  </a:lnTo>
                  <a:lnTo>
                    <a:pt x="221" y="32"/>
                  </a:lnTo>
                  <a:lnTo>
                    <a:pt x="232" y="31"/>
                  </a:lnTo>
                  <a:lnTo>
                    <a:pt x="244" y="30"/>
                  </a:lnTo>
                  <a:lnTo>
                    <a:pt x="256" y="30"/>
                  </a:lnTo>
                  <a:lnTo>
                    <a:pt x="268" y="30"/>
                  </a:lnTo>
                  <a:lnTo>
                    <a:pt x="278" y="31"/>
                  </a:lnTo>
                  <a:lnTo>
                    <a:pt x="290" y="32"/>
                  </a:lnTo>
                  <a:lnTo>
                    <a:pt x="301" y="34"/>
                  </a:lnTo>
                  <a:lnTo>
                    <a:pt x="311" y="36"/>
                  </a:lnTo>
                  <a:lnTo>
                    <a:pt x="322" y="39"/>
                  </a:lnTo>
                  <a:lnTo>
                    <a:pt x="333" y="42"/>
                  </a:lnTo>
                  <a:lnTo>
                    <a:pt x="344" y="47"/>
                  </a:lnTo>
                  <a:lnTo>
                    <a:pt x="363" y="56"/>
                  </a:lnTo>
                  <a:lnTo>
                    <a:pt x="381" y="68"/>
                  </a:lnTo>
                  <a:lnTo>
                    <a:pt x="399" y="81"/>
                  </a:lnTo>
                  <a:lnTo>
                    <a:pt x="416" y="95"/>
                  </a:lnTo>
                  <a:lnTo>
                    <a:pt x="429" y="111"/>
                  </a:lnTo>
                  <a:lnTo>
                    <a:pt x="442" y="129"/>
                  </a:lnTo>
                  <a:lnTo>
                    <a:pt x="454" y="147"/>
                  </a:lnTo>
                  <a:lnTo>
                    <a:pt x="464" y="167"/>
                  </a:lnTo>
                  <a:lnTo>
                    <a:pt x="467" y="177"/>
                  </a:lnTo>
                  <a:lnTo>
                    <a:pt x="471" y="188"/>
                  </a:lnTo>
                  <a:lnTo>
                    <a:pt x="475" y="199"/>
                  </a:lnTo>
                  <a:lnTo>
                    <a:pt x="477" y="210"/>
                  </a:lnTo>
                  <a:lnTo>
                    <a:pt x="479" y="220"/>
                  </a:lnTo>
                  <a:lnTo>
                    <a:pt x="480" y="232"/>
                  </a:lnTo>
                  <a:lnTo>
                    <a:pt x="481" y="243"/>
                  </a:lnTo>
                  <a:lnTo>
                    <a:pt x="481" y="255"/>
                  </a:lnTo>
                  <a:lnTo>
                    <a:pt x="481" y="266"/>
                  </a:lnTo>
                  <a:lnTo>
                    <a:pt x="480" y="277"/>
                  </a:lnTo>
                  <a:lnTo>
                    <a:pt x="479" y="289"/>
                  </a:lnTo>
                  <a:lnTo>
                    <a:pt x="477" y="300"/>
                  </a:lnTo>
                  <a:lnTo>
                    <a:pt x="475" y="310"/>
                  </a:lnTo>
                  <a:lnTo>
                    <a:pt x="471" y="321"/>
                  </a:lnTo>
                  <a:lnTo>
                    <a:pt x="467" y="332"/>
                  </a:lnTo>
                  <a:lnTo>
                    <a:pt x="464" y="342"/>
                  </a:lnTo>
                  <a:lnTo>
                    <a:pt x="454" y="362"/>
                  </a:lnTo>
                  <a:lnTo>
                    <a:pt x="442" y="380"/>
                  </a:lnTo>
                  <a:lnTo>
                    <a:pt x="429" y="398"/>
                  </a:lnTo>
                  <a:lnTo>
                    <a:pt x="416" y="414"/>
                  </a:lnTo>
                  <a:lnTo>
                    <a:pt x="399" y="428"/>
                  </a:lnTo>
                  <a:lnTo>
                    <a:pt x="381" y="441"/>
                  </a:lnTo>
                  <a:lnTo>
                    <a:pt x="363" y="453"/>
                  </a:lnTo>
                  <a:lnTo>
                    <a:pt x="344" y="462"/>
                  </a:lnTo>
                  <a:lnTo>
                    <a:pt x="333" y="467"/>
                  </a:lnTo>
                  <a:lnTo>
                    <a:pt x="322" y="470"/>
                  </a:lnTo>
                  <a:lnTo>
                    <a:pt x="311" y="473"/>
                  </a:lnTo>
                  <a:lnTo>
                    <a:pt x="301" y="475"/>
                  </a:lnTo>
                  <a:lnTo>
                    <a:pt x="290" y="477"/>
                  </a:lnTo>
                  <a:lnTo>
                    <a:pt x="278" y="479"/>
                  </a:lnTo>
                  <a:lnTo>
                    <a:pt x="268" y="480"/>
                  </a:lnTo>
                  <a:lnTo>
                    <a:pt x="256" y="480"/>
                  </a:lnTo>
                  <a:close/>
                  <a:moveTo>
                    <a:pt x="256" y="0"/>
                  </a:moveTo>
                  <a:lnTo>
                    <a:pt x="243" y="0"/>
                  </a:lnTo>
                  <a:lnTo>
                    <a:pt x="230" y="1"/>
                  </a:lnTo>
                  <a:lnTo>
                    <a:pt x="217" y="2"/>
                  </a:lnTo>
                  <a:lnTo>
                    <a:pt x="204" y="4"/>
                  </a:lnTo>
                  <a:lnTo>
                    <a:pt x="191" y="7"/>
                  </a:lnTo>
                  <a:lnTo>
                    <a:pt x="180" y="10"/>
                  </a:lnTo>
                  <a:lnTo>
                    <a:pt x="168" y="15"/>
                  </a:lnTo>
                  <a:lnTo>
                    <a:pt x="156" y="19"/>
                  </a:lnTo>
                  <a:lnTo>
                    <a:pt x="145" y="24"/>
                  </a:lnTo>
                  <a:lnTo>
                    <a:pt x="133" y="30"/>
                  </a:lnTo>
                  <a:lnTo>
                    <a:pt x="123" y="36"/>
                  </a:lnTo>
                  <a:lnTo>
                    <a:pt x="113" y="42"/>
                  </a:lnTo>
                  <a:lnTo>
                    <a:pt x="102" y="50"/>
                  </a:lnTo>
                  <a:lnTo>
                    <a:pt x="93" y="57"/>
                  </a:lnTo>
                  <a:lnTo>
                    <a:pt x="84" y="66"/>
                  </a:lnTo>
                  <a:lnTo>
                    <a:pt x="74" y="74"/>
                  </a:lnTo>
                  <a:lnTo>
                    <a:pt x="67" y="83"/>
                  </a:lnTo>
                  <a:lnTo>
                    <a:pt x="58" y="92"/>
                  </a:lnTo>
                  <a:lnTo>
                    <a:pt x="51" y="101"/>
                  </a:lnTo>
                  <a:lnTo>
                    <a:pt x="43" y="112"/>
                  </a:lnTo>
                  <a:lnTo>
                    <a:pt x="37" y="122"/>
                  </a:lnTo>
                  <a:lnTo>
                    <a:pt x="31" y="132"/>
                  </a:lnTo>
                  <a:lnTo>
                    <a:pt x="25" y="144"/>
                  </a:lnTo>
                  <a:lnTo>
                    <a:pt x="20" y="155"/>
                  </a:lnTo>
                  <a:lnTo>
                    <a:pt x="15" y="167"/>
                  </a:lnTo>
                  <a:lnTo>
                    <a:pt x="11" y="179"/>
                  </a:lnTo>
                  <a:lnTo>
                    <a:pt x="8" y="190"/>
                  </a:lnTo>
                  <a:lnTo>
                    <a:pt x="5" y="203"/>
                  </a:lnTo>
                  <a:lnTo>
                    <a:pt x="3" y="216"/>
                  </a:lnTo>
                  <a:lnTo>
                    <a:pt x="2" y="229"/>
                  </a:lnTo>
                  <a:lnTo>
                    <a:pt x="0" y="242"/>
                  </a:lnTo>
                  <a:lnTo>
                    <a:pt x="0" y="255"/>
                  </a:lnTo>
                  <a:lnTo>
                    <a:pt x="0" y="267"/>
                  </a:lnTo>
                  <a:lnTo>
                    <a:pt x="2" y="280"/>
                  </a:lnTo>
                  <a:lnTo>
                    <a:pt x="3" y="293"/>
                  </a:lnTo>
                  <a:lnTo>
                    <a:pt x="5" y="306"/>
                  </a:lnTo>
                  <a:lnTo>
                    <a:pt x="8" y="318"/>
                  </a:lnTo>
                  <a:lnTo>
                    <a:pt x="11" y="331"/>
                  </a:lnTo>
                  <a:lnTo>
                    <a:pt x="15" y="342"/>
                  </a:lnTo>
                  <a:lnTo>
                    <a:pt x="20" y="354"/>
                  </a:lnTo>
                  <a:lnTo>
                    <a:pt x="25" y="365"/>
                  </a:lnTo>
                  <a:lnTo>
                    <a:pt x="31" y="376"/>
                  </a:lnTo>
                  <a:lnTo>
                    <a:pt x="37" y="386"/>
                  </a:lnTo>
                  <a:lnTo>
                    <a:pt x="43" y="397"/>
                  </a:lnTo>
                  <a:lnTo>
                    <a:pt x="51" y="407"/>
                  </a:lnTo>
                  <a:lnTo>
                    <a:pt x="58" y="416"/>
                  </a:lnTo>
                  <a:lnTo>
                    <a:pt x="67" y="426"/>
                  </a:lnTo>
                  <a:lnTo>
                    <a:pt x="74" y="435"/>
                  </a:lnTo>
                  <a:lnTo>
                    <a:pt x="84" y="443"/>
                  </a:lnTo>
                  <a:lnTo>
                    <a:pt x="93" y="452"/>
                  </a:lnTo>
                  <a:lnTo>
                    <a:pt x="102" y="459"/>
                  </a:lnTo>
                  <a:lnTo>
                    <a:pt x="113" y="467"/>
                  </a:lnTo>
                  <a:lnTo>
                    <a:pt x="123" y="473"/>
                  </a:lnTo>
                  <a:lnTo>
                    <a:pt x="133" y="480"/>
                  </a:lnTo>
                  <a:lnTo>
                    <a:pt x="145" y="485"/>
                  </a:lnTo>
                  <a:lnTo>
                    <a:pt x="156" y="490"/>
                  </a:lnTo>
                  <a:lnTo>
                    <a:pt x="168" y="495"/>
                  </a:lnTo>
                  <a:lnTo>
                    <a:pt x="180" y="499"/>
                  </a:lnTo>
                  <a:lnTo>
                    <a:pt x="191" y="502"/>
                  </a:lnTo>
                  <a:lnTo>
                    <a:pt x="204" y="505"/>
                  </a:lnTo>
                  <a:lnTo>
                    <a:pt x="217" y="507"/>
                  </a:lnTo>
                  <a:lnTo>
                    <a:pt x="230" y="509"/>
                  </a:lnTo>
                  <a:lnTo>
                    <a:pt x="243" y="510"/>
                  </a:lnTo>
                  <a:lnTo>
                    <a:pt x="256" y="510"/>
                  </a:lnTo>
                  <a:lnTo>
                    <a:pt x="269" y="510"/>
                  </a:lnTo>
                  <a:lnTo>
                    <a:pt x="281" y="509"/>
                  </a:lnTo>
                  <a:lnTo>
                    <a:pt x="294" y="507"/>
                  </a:lnTo>
                  <a:lnTo>
                    <a:pt x="307" y="505"/>
                  </a:lnTo>
                  <a:lnTo>
                    <a:pt x="319" y="502"/>
                  </a:lnTo>
                  <a:lnTo>
                    <a:pt x="332" y="499"/>
                  </a:lnTo>
                  <a:lnTo>
                    <a:pt x="344" y="495"/>
                  </a:lnTo>
                  <a:lnTo>
                    <a:pt x="355" y="490"/>
                  </a:lnTo>
                  <a:lnTo>
                    <a:pt x="366" y="485"/>
                  </a:lnTo>
                  <a:lnTo>
                    <a:pt x="377" y="480"/>
                  </a:lnTo>
                  <a:lnTo>
                    <a:pt x="388" y="473"/>
                  </a:lnTo>
                  <a:lnTo>
                    <a:pt x="398" y="467"/>
                  </a:lnTo>
                  <a:lnTo>
                    <a:pt x="408" y="459"/>
                  </a:lnTo>
                  <a:lnTo>
                    <a:pt x="418" y="452"/>
                  </a:lnTo>
                  <a:lnTo>
                    <a:pt x="427" y="443"/>
                  </a:lnTo>
                  <a:lnTo>
                    <a:pt x="436" y="435"/>
                  </a:lnTo>
                  <a:lnTo>
                    <a:pt x="444" y="426"/>
                  </a:lnTo>
                  <a:lnTo>
                    <a:pt x="453" y="417"/>
                  </a:lnTo>
                  <a:lnTo>
                    <a:pt x="461" y="407"/>
                  </a:lnTo>
                  <a:lnTo>
                    <a:pt x="468" y="397"/>
                  </a:lnTo>
                  <a:lnTo>
                    <a:pt x="475" y="386"/>
                  </a:lnTo>
                  <a:lnTo>
                    <a:pt x="480" y="376"/>
                  </a:lnTo>
                  <a:lnTo>
                    <a:pt x="486" y="365"/>
                  </a:lnTo>
                  <a:lnTo>
                    <a:pt x="492" y="354"/>
                  </a:lnTo>
                  <a:lnTo>
                    <a:pt x="496" y="342"/>
                  </a:lnTo>
                  <a:lnTo>
                    <a:pt x="500" y="331"/>
                  </a:lnTo>
                  <a:lnTo>
                    <a:pt x="503" y="318"/>
                  </a:lnTo>
                  <a:lnTo>
                    <a:pt x="506" y="306"/>
                  </a:lnTo>
                  <a:lnTo>
                    <a:pt x="509" y="293"/>
                  </a:lnTo>
                  <a:lnTo>
                    <a:pt x="510" y="280"/>
                  </a:lnTo>
                  <a:lnTo>
                    <a:pt x="511" y="267"/>
                  </a:lnTo>
                  <a:lnTo>
                    <a:pt x="511" y="255"/>
                  </a:lnTo>
                  <a:lnTo>
                    <a:pt x="511" y="242"/>
                  </a:lnTo>
                  <a:lnTo>
                    <a:pt x="510" y="229"/>
                  </a:lnTo>
                  <a:lnTo>
                    <a:pt x="509" y="216"/>
                  </a:lnTo>
                  <a:lnTo>
                    <a:pt x="506" y="203"/>
                  </a:lnTo>
                  <a:lnTo>
                    <a:pt x="503" y="190"/>
                  </a:lnTo>
                  <a:lnTo>
                    <a:pt x="500" y="179"/>
                  </a:lnTo>
                  <a:lnTo>
                    <a:pt x="496" y="167"/>
                  </a:lnTo>
                  <a:lnTo>
                    <a:pt x="492" y="155"/>
                  </a:lnTo>
                  <a:lnTo>
                    <a:pt x="486" y="144"/>
                  </a:lnTo>
                  <a:lnTo>
                    <a:pt x="480" y="132"/>
                  </a:lnTo>
                  <a:lnTo>
                    <a:pt x="475" y="122"/>
                  </a:lnTo>
                  <a:lnTo>
                    <a:pt x="468" y="112"/>
                  </a:lnTo>
                  <a:lnTo>
                    <a:pt x="461" y="101"/>
                  </a:lnTo>
                  <a:lnTo>
                    <a:pt x="453" y="92"/>
                  </a:lnTo>
                  <a:lnTo>
                    <a:pt x="444" y="83"/>
                  </a:lnTo>
                  <a:lnTo>
                    <a:pt x="436" y="74"/>
                  </a:lnTo>
                  <a:lnTo>
                    <a:pt x="427" y="66"/>
                  </a:lnTo>
                  <a:lnTo>
                    <a:pt x="418" y="57"/>
                  </a:lnTo>
                  <a:lnTo>
                    <a:pt x="408" y="50"/>
                  </a:lnTo>
                  <a:lnTo>
                    <a:pt x="398" y="42"/>
                  </a:lnTo>
                  <a:lnTo>
                    <a:pt x="388" y="36"/>
                  </a:lnTo>
                  <a:lnTo>
                    <a:pt x="377" y="30"/>
                  </a:lnTo>
                  <a:lnTo>
                    <a:pt x="366" y="24"/>
                  </a:lnTo>
                  <a:lnTo>
                    <a:pt x="355" y="19"/>
                  </a:lnTo>
                  <a:lnTo>
                    <a:pt x="344" y="15"/>
                  </a:lnTo>
                  <a:lnTo>
                    <a:pt x="332" y="10"/>
                  </a:lnTo>
                  <a:lnTo>
                    <a:pt x="319" y="7"/>
                  </a:lnTo>
                  <a:lnTo>
                    <a:pt x="307" y="4"/>
                  </a:lnTo>
                  <a:lnTo>
                    <a:pt x="294" y="2"/>
                  </a:lnTo>
                  <a:lnTo>
                    <a:pt x="281" y="1"/>
                  </a:lnTo>
                  <a:lnTo>
                    <a:pt x="269" y="0"/>
                  </a:lnTo>
                  <a:lnTo>
                    <a:pt x="256" y="0"/>
                  </a:lnTo>
                  <a:lnTo>
                    <a:pt x="2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59475" y="3119072"/>
            <a:ext cx="359778" cy="385404"/>
            <a:chOff x="5018088" y="2838450"/>
            <a:chExt cx="161925" cy="161925"/>
          </a:xfrm>
          <a:solidFill>
            <a:schemeClr val="bg1"/>
          </a:solidFill>
        </p:grpSpPr>
        <p:sp>
          <p:nvSpPr>
            <p:cNvPr id="72" name="Freeform 115"/>
            <p:cNvSpPr>
              <a:spLocks/>
            </p:cNvSpPr>
            <p:nvPr/>
          </p:nvSpPr>
          <p:spPr bwMode="auto">
            <a:xfrm>
              <a:off x="5060950" y="2886075"/>
              <a:ext cx="80963" cy="61913"/>
            </a:xfrm>
            <a:custGeom>
              <a:avLst/>
              <a:gdLst>
                <a:gd name="T0" fmla="*/ 228 w 255"/>
                <a:gd name="T1" fmla="*/ 5 h 195"/>
                <a:gd name="T2" fmla="*/ 104 w 255"/>
                <a:gd name="T3" fmla="*/ 157 h 195"/>
                <a:gd name="T4" fmla="*/ 25 w 255"/>
                <a:gd name="T5" fmla="*/ 79 h 195"/>
                <a:gd name="T6" fmla="*/ 23 w 255"/>
                <a:gd name="T7" fmla="*/ 77 h 195"/>
                <a:gd name="T8" fmla="*/ 20 w 255"/>
                <a:gd name="T9" fmla="*/ 76 h 195"/>
                <a:gd name="T10" fmla="*/ 17 w 255"/>
                <a:gd name="T11" fmla="*/ 75 h 195"/>
                <a:gd name="T12" fmla="*/ 15 w 255"/>
                <a:gd name="T13" fmla="*/ 75 h 195"/>
                <a:gd name="T14" fmla="*/ 11 w 255"/>
                <a:gd name="T15" fmla="*/ 75 h 195"/>
                <a:gd name="T16" fmla="*/ 8 w 255"/>
                <a:gd name="T17" fmla="*/ 76 h 195"/>
                <a:gd name="T18" fmla="*/ 6 w 255"/>
                <a:gd name="T19" fmla="*/ 77 h 195"/>
                <a:gd name="T20" fmla="*/ 4 w 255"/>
                <a:gd name="T21" fmla="*/ 79 h 195"/>
                <a:gd name="T22" fmla="*/ 2 w 255"/>
                <a:gd name="T23" fmla="*/ 81 h 195"/>
                <a:gd name="T24" fmla="*/ 1 w 255"/>
                <a:gd name="T25" fmla="*/ 84 h 195"/>
                <a:gd name="T26" fmla="*/ 0 w 255"/>
                <a:gd name="T27" fmla="*/ 86 h 195"/>
                <a:gd name="T28" fmla="*/ 0 w 255"/>
                <a:gd name="T29" fmla="*/ 90 h 195"/>
                <a:gd name="T30" fmla="*/ 0 w 255"/>
                <a:gd name="T31" fmla="*/ 93 h 195"/>
                <a:gd name="T32" fmla="*/ 1 w 255"/>
                <a:gd name="T33" fmla="*/ 95 h 195"/>
                <a:gd name="T34" fmla="*/ 2 w 255"/>
                <a:gd name="T35" fmla="*/ 98 h 195"/>
                <a:gd name="T36" fmla="*/ 4 w 255"/>
                <a:gd name="T37" fmla="*/ 100 h 195"/>
                <a:gd name="T38" fmla="*/ 94 w 255"/>
                <a:gd name="T39" fmla="*/ 190 h 195"/>
                <a:gd name="T40" fmla="*/ 96 w 255"/>
                <a:gd name="T41" fmla="*/ 192 h 195"/>
                <a:gd name="T42" fmla="*/ 99 w 255"/>
                <a:gd name="T43" fmla="*/ 194 h 195"/>
                <a:gd name="T44" fmla="*/ 101 w 255"/>
                <a:gd name="T45" fmla="*/ 195 h 195"/>
                <a:gd name="T46" fmla="*/ 105 w 255"/>
                <a:gd name="T47" fmla="*/ 195 h 195"/>
                <a:gd name="T48" fmla="*/ 105 w 255"/>
                <a:gd name="T49" fmla="*/ 195 h 195"/>
                <a:gd name="T50" fmla="*/ 106 w 255"/>
                <a:gd name="T51" fmla="*/ 195 h 195"/>
                <a:gd name="T52" fmla="*/ 108 w 255"/>
                <a:gd name="T53" fmla="*/ 195 h 195"/>
                <a:gd name="T54" fmla="*/ 111 w 255"/>
                <a:gd name="T55" fmla="*/ 194 h 195"/>
                <a:gd name="T56" fmla="*/ 114 w 255"/>
                <a:gd name="T57" fmla="*/ 191 h 195"/>
                <a:gd name="T58" fmla="*/ 117 w 255"/>
                <a:gd name="T59" fmla="*/ 189 h 195"/>
                <a:gd name="T60" fmla="*/ 252 w 255"/>
                <a:gd name="T61" fmla="*/ 24 h 195"/>
                <a:gd name="T62" fmla="*/ 253 w 255"/>
                <a:gd name="T63" fmla="*/ 21 h 195"/>
                <a:gd name="T64" fmla="*/ 255 w 255"/>
                <a:gd name="T65" fmla="*/ 19 h 195"/>
                <a:gd name="T66" fmla="*/ 255 w 255"/>
                <a:gd name="T67" fmla="*/ 16 h 195"/>
                <a:gd name="T68" fmla="*/ 255 w 255"/>
                <a:gd name="T69" fmla="*/ 12 h 195"/>
                <a:gd name="T70" fmla="*/ 255 w 255"/>
                <a:gd name="T71" fmla="*/ 10 h 195"/>
                <a:gd name="T72" fmla="*/ 253 w 255"/>
                <a:gd name="T73" fmla="*/ 7 h 195"/>
                <a:gd name="T74" fmla="*/ 252 w 255"/>
                <a:gd name="T75" fmla="*/ 5 h 195"/>
                <a:gd name="T76" fmla="*/ 250 w 255"/>
                <a:gd name="T77" fmla="*/ 3 h 195"/>
                <a:gd name="T78" fmla="*/ 247 w 255"/>
                <a:gd name="T79" fmla="*/ 1 h 195"/>
                <a:gd name="T80" fmla="*/ 244 w 255"/>
                <a:gd name="T81" fmla="*/ 0 h 195"/>
                <a:gd name="T82" fmla="*/ 241 w 255"/>
                <a:gd name="T83" fmla="*/ 0 h 195"/>
                <a:gd name="T84" fmla="*/ 239 w 255"/>
                <a:gd name="T85" fmla="*/ 0 h 195"/>
                <a:gd name="T86" fmla="*/ 236 w 255"/>
                <a:gd name="T87" fmla="*/ 0 h 195"/>
                <a:gd name="T88" fmla="*/ 233 w 255"/>
                <a:gd name="T89" fmla="*/ 1 h 195"/>
                <a:gd name="T90" fmla="*/ 230 w 255"/>
                <a:gd name="T91" fmla="*/ 3 h 195"/>
                <a:gd name="T92" fmla="*/ 228 w 255"/>
                <a:gd name="T93" fmla="*/ 5 h 195"/>
                <a:gd name="T94" fmla="*/ 228 w 255"/>
                <a:gd name="T95" fmla="*/ 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5" h="195">
                  <a:moveTo>
                    <a:pt x="228" y="5"/>
                  </a:moveTo>
                  <a:lnTo>
                    <a:pt x="104" y="157"/>
                  </a:lnTo>
                  <a:lnTo>
                    <a:pt x="25" y="79"/>
                  </a:lnTo>
                  <a:lnTo>
                    <a:pt x="23" y="77"/>
                  </a:lnTo>
                  <a:lnTo>
                    <a:pt x="20" y="76"/>
                  </a:lnTo>
                  <a:lnTo>
                    <a:pt x="17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8" y="76"/>
                  </a:lnTo>
                  <a:lnTo>
                    <a:pt x="6" y="77"/>
                  </a:lnTo>
                  <a:lnTo>
                    <a:pt x="4" y="79"/>
                  </a:lnTo>
                  <a:lnTo>
                    <a:pt x="2" y="81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1" y="95"/>
                  </a:lnTo>
                  <a:lnTo>
                    <a:pt x="2" y="98"/>
                  </a:lnTo>
                  <a:lnTo>
                    <a:pt x="4" y="100"/>
                  </a:lnTo>
                  <a:lnTo>
                    <a:pt x="94" y="190"/>
                  </a:lnTo>
                  <a:lnTo>
                    <a:pt x="96" y="192"/>
                  </a:lnTo>
                  <a:lnTo>
                    <a:pt x="99" y="194"/>
                  </a:lnTo>
                  <a:lnTo>
                    <a:pt x="101" y="195"/>
                  </a:lnTo>
                  <a:lnTo>
                    <a:pt x="105" y="195"/>
                  </a:lnTo>
                  <a:lnTo>
                    <a:pt x="105" y="195"/>
                  </a:lnTo>
                  <a:lnTo>
                    <a:pt x="106" y="195"/>
                  </a:lnTo>
                  <a:lnTo>
                    <a:pt x="108" y="195"/>
                  </a:lnTo>
                  <a:lnTo>
                    <a:pt x="111" y="194"/>
                  </a:lnTo>
                  <a:lnTo>
                    <a:pt x="114" y="191"/>
                  </a:lnTo>
                  <a:lnTo>
                    <a:pt x="117" y="189"/>
                  </a:lnTo>
                  <a:lnTo>
                    <a:pt x="252" y="24"/>
                  </a:lnTo>
                  <a:lnTo>
                    <a:pt x="253" y="21"/>
                  </a:lnTo>
                  <a:lnTo>
                    <a:pt x="255" y="19"/>
                  </a:lnTo>
                  <a:lnTo>
                    <a:pt x="255" y="16"/>
                  </a:lnTo>
                  <a:lnTo>
                    <a:pt x="255" y="12"/>
                  </a:lnTo>
                  <a:lnTo>
                    <a:pt x="255" y="10"/>
                  </a:lnTo>
                  <a:lnTo>
                    <a:pt x="253" y="7"/>
                  </a:lnTo>
                  <a:lnTo>
                    <a:pt x="252" y="5"/>
                  </a:lnTo>
                  <a:lnTo>
                    <a:pt x="250" y="3"/>
                  </a:lnTo>
                  <a:lnTo>
                    <a:pt x="247" y="1"/>
                  </a:lnTo>
                  <a:lnTo>
                    <a:pt x="244" y="0"/>
                  </a:lnTo>
                  <a:lnTo>
                    <a:pt x="241" y="0"/>
                  </a:lnTo>
                  <a:lnTo>
                    <a:pt x="239" y="0"/>
                  </a:lnTo>
                  <a:lnTo>
                    <a:pt x="236" y="0"/>
                  </a:lnTo>
                  <a:lnTo>
                    <a:pt x="233" y="1"/>
                  </a:lnTo>
                  <a:lnTo>
                    <a:pt x="230" y="3"/>
                  </a:lnTo>
                  <a:lnTo>
                    <a:pt x="228" y="5"/>
                  </a:lnTo>
                  <a:lnTo>
                    <a:pt x="2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16"/>
            <p:cNvSpPr>
              <a:spLocks noEditPoints="1"/>
            </p:cNvSpPr>
            <p:nvPr/>
          </p:nvSpPr>
          <p:spPr bwMode="auto">
            <a:xfrm>
              <a:off x="5018088" y="2838450"/>
              <a:ext cx="161925" cy="161925"/>
            </a:xfrm>
            <a:custGeom>
              <a:avLst/>
              <a:gdLst>
                <a:gd name="T0" fmla="*/ 221 w 511"/>
                <a:gd name="T1" fmla="*/ 477 h 510"/>
                <a:gd name="T2" fmla="*/ 179 w 511"/>
                <a:gd name="T3" fmla="*/ 467 h 510"/>
                <a:gd name="T4" fmla="*/ 112 w 511"/>
                <a:gd name="T5" fmla="*/ 428 h 510"/>
                <a:gd name="T6" fmla="*/ 57 w 511"/>
                <a:gd name="T7" fmla="*/ 362 h 510"/>
                <a:gd name="T8" fmla="*/ 37 w 511"/>
                <a:gd name="T9" fmla="*/ 311 h 510"/>
                <a:gd name="T10" fmla="*/ 31 w 511"/>
                <a:gd name="T11" fmla="*/ 266 h 510"/>
                <a:gd name="T12" fmla="*/ 33 w 511"/>
                <a:gd name="T13" fmla="*/ 220 h 510"/>
                <a:gd name="T14" fmla="*/ 43 w 511"/>
                <a:gd name="T15" fmla="*/ 177 h 510"/>
                <a:gd name="T16" fmla="*/ 82 w 511"/>
                <a:gd name="T17" fmla="*/ 111 h 510"/>
                <a:gd name="T18" fmla="*/ 148 w 511"/>
                <a:gd name="T19" fmla="*/ 56 h 510"/>
                <a:gd name="T20" fmla="*/ 199 w 511"/>
                <a:gd name="T21" fmla="*/ 36 h 510"/>
                <a:gd name="T22" fmla="*/ 244 w 511"/>
                <a:gd name="T23" fmla="*/ 30 h 510"/>
                <a:gd name="T24" fmla="*/ 290 w 511"/>
                <a:gd name="T25" fmla="*/ 32 h 510"/>
                <a:gd name="T26" fmla="*/ 333 w 511"/>
                <a:gd name="T27" fmla="*/ 42 h 510"/>
                <a:gd name="T28" fmla="*/ 399 w 511"/>
                <a:gd name="T29" fmla="*/ 81 h 510"/>
                <a:gd name="T30" fmla="*/ 454 w 511"/>
                <a:gd name="T31" fmla="*/ 147 h 510"/>
                <a:gd name="T32" fmla="*/ 475 w 511"/>
                <a:gd name="T33" fmla="*/ 199 h 510"/>
                <a:gd name="T34" fmla="*/ 481 w 511"/>
                <a:gd name="T35" fmla="*/ 243 h 510"/>
                <a:gd name="T36" fmla="*/ 479 w 511"/>
                <a:gd name="T37" fmla="*/ 289 h 510"/>
                <a:gd name="T38" fmla="*/ 467 w 511"/>
                <a:gd name="T39" fmla="*/ 332 h 510"/>
                <a:gd name="T40" fmla="*/ 429 w 511"/>
                <a:gd name="T41" fmla="*/ 398 h 510"/>
                <a:gd name="T42" fmla="*/ 363 w 511"/>
                <a:gd name="T43" fmla="*/ 453 h 510"/>
                <a:gd name="T44" fmla="*/ 311 w 511"/>
                <a:gd name="T45" fmla="*/ 473 h 510"/>
                <a:gd name="T46" fmla="*/ 268 w 511"/>
                <a:gd name="T47" fmla="*/ 480 h 510"/>
                <a:gd name="T48" fmla="*/ 230 w 511"/>
                <a:gd name="T49" fmla="*/ 1 h 510"/>
                <a:gd name="T50" fmla="*/ 180 w 511"/>
                <a:gd name="T51" fmla="*/ 10 h 510"/>
                <a:gd name="T52" fmla="*/ 133 w 511"/>
                <a:gd name="T53" fmla="*/ 30 h 510"/>
                <a:gd name="T54" fmla="*/ 93 w 511"/>
                <a:gd name="T55" fmla="*/ 57 h 510"/>
                <a:gd name="T56" fmla="*/ 58 w 511"/>
                <a:gd name="T57" fmla="*/ 92 h 510"/>
                <a:gd name="T58" fmla="*/ 31 w 511"/>
                <a:gd name="T59" fmla="*/ 132 h 510"/>
                <a:gd name="T60" fmla="*/ 11 w 511"/>
                <a:gd name="T61" fmla="*/ 179 h 510"/>
                <a:gd name="T62" fmla="*/ 2 w 511"/>
                <a:gd name="T63" fmla="*/ 229 h 510"/>
                <a:gd name="T64" fmla="*/ 2 w 511"/>
                <a:gd name="T65" fmla="*/ 280 h 510"/>
                <a:gd name="T66" fmla="*/ 11 w 511"/>
                <a:gd name="T67" fmla="*/ 331 h 510"/>
                <a:gd name="T68" fmla="*/ 31 w 511"/>
                <a:gd name="T69" fmla="*/ 376 h 510"/>
                <a:gd name="T70" fmla="*/ 58 w 511"/>
                <a:gd name="T71" fmla="*/ 416 h 510"/>
                <a:gd name="T72" fmla="*/ 93 w 511"/>
                <a:gd name="T73" fmla="*/ 452 h 510"/>
                <a:gd name="T74" fmla="*/ 133 w 511"/>
                <a:gd name="T75" fmla="*/ 480 h 510"/>
                <a:gd name="T76" fmla="*/ 180 w 511"/>
                <a:gd name="T77" fmla="*/ 499 h 510"/>
                <a:gd name="T78" fmla="*/ 230 w 511"/>
                <a:gd name="T79" fmla="*/ 509 h 510"/>
                <a:gd name="T80" fmla="*/ 281 w 511"/>
                <a:gd name="T81" fmla="*/ 509 h 510"/>
                <a:gd name="T82" fmla="*/ 332 w 511"/>
                <a:gd name="T83" fmla="*/ 499 h 510"/>
                <a:gd name="T84" fmla="*/ 377 w 511"/>
                <a:gd name="T85" fmla="*/ 480 h 510"/>
                <a:gd name="T86" fmla="*/ 418 w 511"/>
                <a:gd name="T87" fmla="*/ 452 h 510"/>
                <a:gd name="T88" fmla="*/ 453 w 511"/>
                <a:gd name="T89" fmla="*/ 417 h 510"/>
                <a:gd name="T90" fmla="*/ 480 w 511"/>
                <a:gd name="T91" fmla="*/ 376 h 510"/>
                <a:gd name="T92" fmla="*/ 500 w 511"/>
                <a:gd name="T93" fmla="*/ 331 h 510"/>
                <a:gd name="T94" fmla="*/ 510 w 511"/>
                <a:gd name="T95" fmla="*/ 280 h 510"/>
                <a:gd name="T96" fmla="*/ 510 w 511"/>
                <a:gd name="T97" fmla="*/ 229 h 510"/>
                <a:gd name="T98" fmla="*/ 500 w 511"/>
                <a:gd name="T99" fmla="*/ 179 h 510"/>
                <a:gd name="T100" fmla="*/ 480 w 511"/>
                <a:gd name="T101" fmla="*/ 132 h 510"/>
                <a:gd name="T102" fmla="*/ 453 w 511"/>
                <a:gd name="T103" fmla="*/ 92 h 510"/>
                <a:gd name="T104" fmla="*/ 418 w 511"/>
                <a:gd name="T105" fmla="*/ 57 h 510"/>
                <a:gd name="T106" fmla="*/ 377 w 511"/>
                <a:gd name="T107" fmla="*/ 30 h 510"/>
                <a:gd name="T108" fmla="*/ 332 w 511"/>
                <a:gd name="T109" fmla="*/ 10 h 510"/>
                <a:gd name="T110" fmla="*/ 281 w 511"/>
                <a:gd name="T111" fmla="*/ 1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1" h="510">
                  <a:moveTo>
                    <a:pt x="256" y="480"/>
                  </a:moveTo>
                  <a:lnTo>
                    <a:pt x="244" y="480"/>
                  </a:lnTo>
                  <a:lnTo>
                    <a:pt x="232" y="479"/>
                  </a:lnTo>
                  <a:lnTo>
                    <a:pt x="221" y="477"/>
                  </a:lnTo>
                  <a:lnTo>
                    <a:pt x="211" y="475"/>
                  </a:lnTo>
                  <a:lnTo>
                    <a:pt x="199" y="473"/>
                  </a:lnTo>
                  <a:lnTo>
                    <a:pt x="188" y="470"/>
                  </a:lnTo>
                  <a:lnTo>
                    <a:pt x="179" y="467"/>
                  </a:lnTo>
                  <a:lnTo>
                    <a:pt x="168" y="462"/>
                  </a:lnTo>
                  <a:lnTo>
                    <a:pt x="148" y="453"/>
                  </a:lnTo>
                  <a:lnTo>
                    <a:pt x="129" y="441"/>
                  </a:lnTo>
                  <a:lnTo>
                    <a:pt x="112" y="428"/>
                  </a:lnTo>
                  <a:lnTo>
                    <a:pt x="96" y="414"/>
                  </a:lnTo>
                  <a:lnTo>
                    <a:pt x="82" y="398"/>
                  </a:lnTo>
                  <a:lnTo>
                    <a:pt x="69" y="381"/>
                  </a:lnTo>
                  <a:lnTo>
                    <a:pt x="57" y="362"/>
                  </a:lnTo>
                  <a:lnTo>
                    <a:pt x="48" y="342"/>
                  </a:lnTo>
                  <a:lnTo>
                    <a:pt x="43" y="332"/>
                  </a:lnTo>
                  <a:lnTo>
                    <a:pt x="40" y="321"/>
                  </a:lnTo>
                  <a:lnTo>
                    <a:pt x="37" y="311"/>
                  </a:lnTo>
                  <a:lnTo>
                    <a:pt x="35" y="300"/>
                  </a:lnTo>
                  <a:lnTo>
                    <a:pt x="33" y="289"/>
                  </a:lnTo>
                  <a:lnTo>
                    <a:pt x="32" y="277"/>
                  </a:lnTo>
                  <a:lnTo>
                    <a:pt x="31" y="266"/>
                  </a:lnTo>
                  <a:lnTo>
                    <a:pt x="31" y="255"/>
                  </a:lnTo>
                  <a:lnTo>
                    <a:pt x="31" y="243"/>
                  </a:lnTo>
                  <a:lnTo>
                    <a:pt x="32" y="232"/>
                  </a:lnTo>
                  <a:lnTo>
                    <a:pt x="33" y="220"/>
                  </a:lnTo>
                  <a:lnTo>
                    <a:pt x="35" y="210"/>
                  </a:lnTo>
                  <a:lnTo>
                    <a:pt x="37" y="198"/>
                  </a:lnTo>
                  <a:lnTo>
                    <a:pt x="40" y="188"/>
                  </a:lnTo>
                  <a:lnTo>
                    <a:pt x="43" y="177"/>
                  </a:lnTo>
                  <a:lnTo>
                    <a:pt x="48" y="167"/>
                  </a:lnTo>
                  <a:lnTo>
                    <a:pt x="57" y="147"/>
                  </a:lnTo>
                  <a:lnTo>
                    <a:pt x="69" y="128"/>
                  </a:lnTo>
                  <a:lnTo>
                    <a:pt x="82" y="111"/>
                  </a:lnTo>
                  <a:lnTo>
                    <a:pt x="96" y="95"/>
                  </a:lnTo>
                  <a:lnTo>
                    <a:pt x="112" y="81"/>
                  </a:lnTo>
                  <a:lnTo>
                    <a:pt x="129" y="68"/>
                  </a:lnTo>
                  <a:lnTo>
                    <a:pt x="148" y="56"/>
                  </a:lnTo>
                  <a:lnTo>
                    <a:pt x="168" y="47"/>
                  </a:lnTo>
                  <a:lnTo>
                    <a:pt x="179" y="42"/>
                  </a:lnTo>
                  <a:lnTo>
                    <a:pt x="188" y="39"/>
                  </a:lnTo>
                  <a:lnTo>
                    <a:pt x="199" y="36"/>
                  </a:lnTo>
                  <a:lnTo>
                    <a:pt x="211" y="34"/>
                  </a:lnTo>
                  <a:lnTo>
                    <a:pt x="221" y="32"/>
                  </a:lnTo>
                  <a:lnTo>
                    <a:pt x="232" y="31"/>
                  </a:lnTo>
                  <a:lnTo>
                    <a:pt x="244" y="30"/>
                  </a:lnTo>
                  <a:lnTo>
                    <a:pt x="256" y="30"/>
                  </a:lnTo>
                  <a:lnTo>
                    <a:pt x="268" y="30"/>
                  </a:lnTo>
                  <a:lnTo>
                    <a:pt x="278" y="31"/>
                  </a:lnTo>
                  <a:lnTo>
                    <a:pt x="290" y="32"/>
                  </a:lnTo>
                  <a:lnTo>
                    <a:pt x="301" y="34"/>
                  </a:lnTo>
                  <a:lnTo>
                    <a:pt x="311" y="36"/>
                  </a:lnTo>
                  <a:lnTo>
                    <a:pt x="322" y="39"/>
                  </a:lnTo>
                  <a:lnTo>
                    <a:pt x="333" y="42"/>
                  </a:lnTo>
                  <a:lnTo>
                    <a:pt x="344" y="47"/>
                  </a:lnTo>
                  <a:lnTo>
                    <a:pt x="363" y="56"/>
                  </a:lnTo>
                  <a:lnTo>
                    <a:pt x="381" y="68"/>
                  </a:lnTo>
                  <a:lnTo>
                    <a:pt x="399" y="81"/>
                  </a:lnTo>
                  <a:lnTo>
                    <a:pt x="416" y="95"/>
                  </a:lnTo>
                  <a:lnTo>
                    <a:pt x="429" y="111"/>
                  </a:lnTo>
                  <a:lnTo>
                    <a:pt x="442" y="129"/>
                  </a:lnTo>
                  <a:lnTo>
                    <a:pt x="454" y="147"/>
                  </a:lnTo>
                  <a:lnTo>
                    <a:pt x="464" y="167"/>
                  </a:lnTo>
                  <a:lnTo>
                    <a:pt x="467" y="177"/>
                  </a:lnTo>
                  <a:lnTo>
                    <a:pt x="471" y="188"/>
                  </a:lnTo>
                  <a:lnTo>
                    <a:pt x="475" y="199"/>
                  </a:lnTo>
                  <a:lnTo>
                    <a:pt x="477" y="210"/>
                  </a:lnTo>
                  <a:lnTo>
                    <a:pt x="479" y="220"/>
                  </a:lnTo>
                  <a:lnTo>
                    <a:pt x="480" y="232"/>
                  </a:lnTo>
                  <a:lnTo>
                    <a:pt x="481" y="243"/>
                  </a:lnTo>
                  <a:lnTo>
                    <a:pt x="481" y="255"/>
                  </a:lnTo>
                  <a:lnTo>
                    <a:pt x="481" y="266"/>
                  </a:lnTo>
                  <a:lnTo>
                    <a:pt x="480" y="277"/>
                  </a:lnTo>
                  <a:lnTo>
                    <a:pt x="479" y="289"/>
                  </a:lnTo>
                  <a:lnTo>
                    <a:pt x="477" y="300"/>
                  </a:lnTo>
                  <a:lnTo>
                    <a:pt x="475" y="310"/>
                  </a:lnTo>
                  <a:lnTo>
                    <a:pt x="471" y="321"/>
                  </a:lnTo>
                  <a:lnTo>
                    <a:pt x="467" y="332"/>
                  </a:lnTo>
                  <a:lnTo>
                    <a:pt x="464" y="342"/>
                  </a:lnTo>
                  <a:lnTo>
                    <a:pt x="454" y="362"/>
                  </a:lnTo>
                  <a:lnTo>
                    <a:pt x="442" y="380"/>
                  </a:lnTo>
                  <a:lnTo>
                    <a:pt x="429" y="398"/>
                  </a:lnTo>
                  <a:lnTo>
                    <a:pt x="416" y="414"/>
                  </a:lnTo>
                  <a:lnTo>
                    <a:pt x="399" y="428"/>
                  </a:lnTo>
                  <a:lnTo>
                    <a:pt x="381" y="441"/>
                  </a:lnTo>
                  <a:lnTo>
                    <a:pt x="363" y="453"/>
                  </a:lnTo>
                  <a:lnTo>
                    <a:pt x="344" y="462"/>
                  </a:lnTo>
                  <a:lnTo>
                    <a:pt x="333" y="467"/>
                  </a:lnTo>
                  <a:lnTo>
                    <a:pt x="322" y="470"/>
                  </a:lnTo>
                  <a:lnTo>
                    <a:pt x="311" y="473"/>
                  </a:lnTo>
                  <a:lnTo>
                    <a:pt x="301" y="475"/>
                  </a:lnTo>
                  <a:lnTo>
                    <a:pt x="290" y="477"/>
                  </a:lnTo>
                  <a:lnTo>
                    <a:pt x="278" y="479"/>
                  </a:lnTo>
                  <a:lnTo>
                    <a:pt x="268" y="480"/>
                  </a:lnTo>
                  <a:lnTo>
                    <a:pt x="256" y="480"/>
                  </a:lnTo>
                  <a:close/>
                  <a:moveTo>
                    <a:pt x="256" y="0"/>
                  </a:moveTo>
                  <a:lnTo>
                    <a:pt x="243" y="0"/>
                  </a:lnTo>
                  <a:lnTo>
                    <a:pt x="230" y="1"/>
                  </a:lnTo>
                  <a:lnTo>
                    <a:pt x="217" y="2"/>
                  </a:lnTo>
                  <a:lnTo>
                    <a:pt x="204" y="4"/>
                  </a:lnTo>
                  <a:lnTo>
                    <a:pt x="191" y="7"/>
                  </a:lnTo>
                  <a:lnTo>
                    <a:pt x="180" y="10"/>
                  </a:lnTo>
                  <a:lnTo>
                    <a:pt x="168" y="15"/>
                  </a:lnTo>
                  <a:lnTo>
                    <a:pt x="156" y="19"/>
                  </a:lnTo>
                  <a:lnTo>
                    <a:pt x="145" y="24"/>
                  </a:lnTo>
                  <a:lnTo>
                    <a:pt x="133" y="30"/>
                  </a:lnTo>
                  <a:lnTo>
                    <a:pt x="123" y="36"/>
                  </a:lnTo>
                  <a:lnTo>
                    <a:pt x="113" y="42"/>
                  </a:lnTo>
                  <a:lnTo>
                    <a:pt x="102" y="50"/>
                  </a:lnTo>
                  <a:lnTo>
                    <a:pt x="93" y="57"/>
                  </a:lnTo>
                  <a:lnTo>
                    <a:pt x="84" y="66"/>
                  </a:lnTo>
                  <a:lnTo>
                    <a:pt x="74" y="74"/>
                  </a:lnTo>
                  <a:lnTo>
                    <a:pt x="67" y="83"/>
                  </a:lnTo>
                  <a:lnTo>
                    <a:pt x="58" y="92"/>
                  </a:lnTo>
                  <a:lnTo>
                    <a:pt x="51" y="101"/>
                  </a:lnTo>
                  <a:lnTo>
                    <a:pt x="43" y="112"/>
                  </a:lnTo>
                  <a:lnTo>
                    <a:pt x="37" y="122"/>
                  </a:lnTo>
                  <a:lnTo>
                    <a:pt x="31" y="132"/>
                  </a:lnTo>
                  <a:lnTo>
                    <a:pt x="25" y="144"/>
                  </a:lnTo>
                  <a:lnTo>
                    <a:pt x="20" y="155"/>
                  </a:lnTo>
                  <a:lnTo>
                    <a:pt x="15" y="167"/>
                  </a:lnTo>
                  <a:lnTo>
                    <a:pt x="11" y="179"/>
                  </a:lnTo>
                  <a:lnTo>
                    <a:pt x="8" y="190"/>
                  </a:lnTo>
                  <a:lnTo>
                    <a:pt x="5" y="203"/>
                  </a:lnTo>
                  <a:lnTo>
                    <a:pt x="3" y="216"/>
                  </a:lnTo>
                  <a:lnTo>
                    <a:pt x="2" y="229"/>
                  </a:lnTo>
                  <a:lnTo>
                    <a:pt x="0" y="242"/>
                  </a:lnTo>
                  <a:lnTo>
                    <a:pt x="0" y="255"/>
                  </a:lnTo>
                  <a:lnTo>
                    <a:pt x="0" y="267"/>
                  </a:lnTo>
                  <a:lnTo>
                    <a:pt x="2" y="280"/>
                  </a:lnTo>
                  <a:lnTo>
                    <a:pt x="3" y="293"/>
                  </a:lnTo>
                  <a:lnTo>
                    <a:pt x="5" y="306"/>
                  </a:lnTo>
                  <a:lnTo>
                    <a:pt x="8" y="318"/>
                  </a:lnTo>
                  <a:lnTo>
                    <a:pt x="11" y="331"/>
                  </a:lnTo>
                  <a:lnTo>
                    <a:pt x="15" y="342"/>
                  </a:lnTo>
                  <a:lnTo>
                    <a:pt x="20" y="354"/>
                  </a:lnTo>
                  <a:lnTo>
                    <a:pt x="25" y="365"/>
                  </a:lnTo>
                  <a:lnTo>
                    <a:pt x="31" y="376"/>
                  </a:lnTo>
                  <a:lnTo>
                    <a:pt x="37" y="386"/>
                  </a:lnTo>
                  <a:lnTo>
                    <a:pt x="43" y="397"/>
                  </a:lnTo>
                  <a:lnTo>
                    <a:pt x="51" y="407"/>
                  </a:lnTo>
                  <a:lnTo>
                    <a:pt x="58" y="416"/>
                  </a:lnTo>
                  <a:lnTo>
                    <a:pt x="67" y="426"/>
                  </a:lnTo>
                  <a:lnTo>
                    <a:pt x="74" y="435"/>
                  </a:lnTo>
                  <a:lnTo>
                    <a:pt x="84" y="443"/>
                  </a:lnTo>
                  <a:lnTo>
                    <a:pt x="93" y="452"/>
                  </a:lnTo>
                  <a:lnTo>
                    <a:pt x="102" y="459"/>
                  </a:lnTo>
                  <a:lnTo>
                    <a:pt x="113" y="467"/>
                  </a:lnTo>
                  <a:lnTo>
                    <a:pt x="123" y="473"/>
                  </a:lnTo>
                  <a:lnTo>
                    <a:pt x="133" y="480"/>
                  </a:lnTo>
                  <a:lnTo>
                    <a:pt x="145" y="485"/>
                  </a:lnTo>
                  <a:lnTo>
                    <a:pt x="156" y="490"/>
                  </a:lnTo>
                  <a:lnTo>
                    <a:pt x="168" y="495"/>
                  </a:lnTo>
                  <a:lnTo>
                    <a:pt x="180" y="499"/>
                  </a:lnTo>
                  <a:lnTo>
                    <a:pt x="191" y="502"/>
                  </a:lnTo>
                  <a:lnTo>
                    <a:pt x="204" y="505"/>
                  </a:lnTo>
                  <a:lnTo>
                    <a:pt x="217" y="507"/>
                  </a:lnTo>
                  <a:lnTo>
                    <a:pt x="230" y="509"/>
                  </a:lnTo>
                  <a:lnTo>
                    <a:pt x="243" y="510"/>
                  </a:lnTo>
                  <a:lnTo>
                    <a:pt x="256" y="510"/>
                  </a:lnTo>
                  <a:lnTo>
                    <a:pt x="269" y="510"/>
                  </a:lnTo>
                  <a:lnTo>
                    <a:pt x="281" y="509"/>
                  </a:lnTo>
                  <a:lnTo>
                    <a:pt x="294" y="507"/>
                  </a:lnTo>
                  <a:lnTo>
                    <a:pt x="307" y="505"/>
                  </a:lnTo>
                  <a:lnTo>
                    <a:pt x="319" y="502"/>
                  </a:lnTo>
                  <a:lnTo>
                    <a:pt x="332" y="499"/>
                  </a:lnTo>
                  <a:lnTo>
                    <a:pt x="344" y="495"/>
                  </a:lnTo>
                  <a:lnTo>
                    <a:pt x="355" y="490"/>
                  </a:lnTo>
                  <a:lnTo>
                    <a:pt x="366" y="485"/>
                  </a:lnTo>
                  <a:lnTo>
                    <a:pt x="377" y="480"/>
                  </a:lnTo>
                  <a:lnTo>
                    <a:pt x="388" y="473"/>
                  </a:lnTo>
                  <a:lnTo>
                    <a:pt x="398" y="467"/>
                  </a:lnTo>
                  <a:lnTo>
                    <a:pt x="408" y="459"/>
                  </a:lnTo>
                  <a:lnTo>
                    <a:pt x="418" y="452"/>
                  </a:lnTo>
                  <a:lnTo>
                    <a:pt x="427" y="443"/>
                  </a:lnTo>
                  <a:lnTo>
                    <a:pt x="436" y="435"/>
                  </a:lnTo>
                  <a:lnTo>
                    <a:pt x="444" y="426"/>
                  </a:lnTo>
                  <a:lnTo>
                    <a:pt x="453" y="417"/>
                  </a:lnTo>
                  <a:lnTo>
                    <a:pt x="461" y="407"/>
                  </a:lnTo>
                  <a:lnTo>
                    <a:pt x="468" y="397"/>
                  </a:lnTo>
                  <a:lnTo>
                    <a:pt x="475" y="386"/>
                  </a:lnTo>
                  <a:lnTo>
                    <a:pt x="480" y="376"/>
                  </a:lnTo>
                  <a:lnTo>
                    <a:pt x="486" y="365"/>
                  </a:lnTo>
                  <a:lnTo>
                    <a:pt x="492" y="354"/>
                  </a:lnTo>
                  <a:lnTo>
                    <a:pt x="496" y="342"/>
                  </a:lnTo>
                  <a:lnTo>
                    <a:pt x="500" y="331"/>
                  </a:lnTo>
                  <a:lnTo>
                    <a:pt x="503" y="318"/>
                  </a:lnTo>
                  <a:lnTo>
                    <a:pt x="506" y="306"/>
                  </a:lnTo>
                  <a:lnTo>
                    <a:pt x="509" y="293"/>
                  </a:lnTo>
                  <a:lnTo>
                    <a:pt x="510" y="280"/>
                  </a:lnTo>
                  <a:lnTo>
                    <a:pt x="511" y="267"/>
                  </a:lnTo>
                  <a:lnTo>
                    <a:pt x="511" y="255"/>
                  </a:lnTo>
                  <a:lnTo>
                    <a:pt x="511" y="242"/>
                  </a:lnTo>
                  <a:lnTo>
                    <a:pt x="510" y="229"/>
                  </a:lnTo>
                  <a:lnTo>
                    <a:pt x="509" y="216"/>
                  </a:lnTo>
                  <a:lnTo>
                    <a:pt x="506" y="203"/>
                  </a:lnTo>
                  <a:lnTo>
                    <a:pt x="503" y="190"/>
                  </a:lnTo>
                  <a:lnTo>
                    <a:pt x="500" y="179"/>
                  </a:lnTo>
                  <a:lnTo>
                    <a:pt x="496" y="167"/>
                  </a:lnTo>
                  <a:lnTo>
                    <a:pt x="492" y="155"/>
                  </a:lnTo>
                  <a:lnTo>
                    <a:pt x="486" y="144"/>
                  </a:lnTo>
                  <a:lnTo>
                    <a:pt x="480" y="132"/>
                  </a:lnTo>
                  <a:lnTo>
                    <a:pt x="475" y="122"/>
                  </a:lnTo>
                  <a:lnTo>
                    <a:pt x="468" y="112"/>
                  </a:lnTo>
                  <a:lnTo>
                    <a:pt x="461" y="101"/>
                  </a:lnTo>
                  <a:lnTo>
                    <a:pt x="453" y="92"/>
                  </a:lnTo>
                  <a:lnTo>
                    <a:pt x="444" y="83"/>
                  </a:lnTo>
                  <a:lnTo>
                    <a:pt x="436" y="74"/>
                  </a:lnTo>
                  <a:lnTo>
                    <a:pt x="427" y="66"/>
                  </a:lnTo>
                  <a:lnTo>
                    <a:pt x="418" y="57"/>
                  </a:lnTo>
                  <a:lnTo>
                    <a:pt x="408" y="50"/>
                  </a:lnTo>
                  <a:lnTo>
                    <a:pt x="398" y="42"/>
                  </a:lnTo>
                  <a:lnTo>
                    <a:pt x="388" y="36"/>
                  </a:lnTo>
                  <a:lnTo>
                    <a:pt x="377" y="30"/>
                  </a:lnTo>
                  <a:lnTo>
                    <a:pt x="366" y="24"/>
                  </a:lnTo>
                  <a:lnTo>
                    <a:pt x="355" y="19"/>
                  </a:lnTo>
                  <a:lnTo>
                    <a:pt x="344" y="15"/>
                  </a:lnTo>
                  <a:lnTo>
                    <a:pt x="332" y="10"/>
                  </a:lnTo>
                  <a:lnTo>
                    <a:pt x="319" y="7"/>
                  </a:lnTo>
                  <a:lnTo>
                    <a:pt x="307" y="4"/>
                  </a:lnTo>
                  <a:lnTo>
                    <a:pt x="294" y="2"/>
                  </a:lnTo>
                  <a:lnTo>
                    <a:pt x="281" y="1"/>
                  </a:lnTo>
                  <a:lnTo>
                    <a:pt x="269" y="0"/>
                  </a:lnTo>
                  <a:lnTo>
                    <a:pt x="256" y="0"/>
                  </a:lnTo>
                  <a:lnTo>
                    <a:pt x="2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Date Placeholder 3">
            <a:extLst>
              <a:ext uri="{FF2B5EF4-FFF2-40B4-BE49-F238E27FC236}">
                <a16:creationId xmlns:a16="http://schemas.microsoft.com/office/drawing/2014/main" id="{8CDE7C87-2697-4E9E-8586-A3FAAE2519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E53D7C-7887-4EB9-828A-F12458C91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8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1672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8288" y="135639"/>
            <a:ext cx="7635711" cy="727564"/>
          </a:xfrm>
        </p:spPr>
        <p:txBody>
          <a:bodyPr>
            <a:noAutofit/>
          </a:bodyPr>
          <a:lstStyle/>
          <a:p>
            <a:pPr algn="r"/>
            <a:r>
              <a:rPr lang="en-US" sz="3100" b="1" dirty="0">
                <a:solidFill>
                  <a:schemeClr val="bg1"/>
                </a:solidFill>
              </a:rPr>
              <a:t>Tools to Ensure Success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4330" y="1322298"/>
            <a:ext cx="7186881" cy="29691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The 2023 SHRM Learning System delivers the most </a:t>
            </a:r>
            <a:r>
              <a:rPr lang="en-US" sz="2400" b="1" dirty="0">
                <a:solidFill>
                  <a:srgbClr val="1A78BA"/>
                </a:solidFill>
              </a:rPr>
              <a:t>comprehensive</a:t>
            </a:r>
            <a:r>
              <a:rPr lang="en-US" sz="2400" dirty="0"/>
              <a:t>, </a:t>
            </a:r>
            <a:r>
              <a:rPr lang="en-US" sz="2400" b="1" dirty="0">
                <a:solidFill>
                  <a:srgbClr val="1A78BA"/>
                </a:solidFill>
              </a:rPr>
              <a:t>effective</a:t>
            </a:r>
            <a:r>
              <a:rPr lang="en-US" sz="2400" dirty="0">
                <a:solidFill>
                  <a:srgbClr val="1A78BA"/>
                </a:solidFill>
              </a:rPr>
              <a:t> </a:t>
            </a:r>
            <a:r>
              <a:rPr lang="en-US" sz="2400" dirty="0"/>
              <a:t>and </a:t>
            </a:r>
            <a:r>
              <a:rPr lang="en-US" sz="2400" b="1" dirty="0">
                <a:solidFill>
                  <a:srgbClr val="1A78BA"/>
                </a:solidFill>
              </a:rPr>
              <a:t>up-to-date</a:t>
            </a:r>
            <a:r>
              <a:rPr lang="en-US" sz="2400" dirty="0">
                <a:solidFill>
                  <a:srgbClr val="1A78BA"/>
                </a:solidFill>
              </a:rPr>
              <a:t> </a:t>
            </a:r>
            <a:r>
              <a:rPr lang="en-US" sz="2400" dirty="0"/>
              <a:t>certification exam preparation tools available. </a:t>
            </a:r>
          </a:p>
        </p:txBody>
      </p:sp>
      <p:sp>
        <p:nvSpPr>
          <p:cNvPr id="5" name="AutoShape 4" descr="http://partnerrc.com/prc/shrm/images-and-files/promote-my-course/logos-and-product-photos/2017_shrmls_four-screens-png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9" name="Rectangle 8"/>
          <p:cNvSpPr/>
          <p:nvPr/>
        </p:nvSpPr>
        <p:spPr>
          <a:xfrm>
            <a:off x="6392889" y="3287348"/>
            <a:ext cx="2507146" cy="190821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Personalized and flexible learning 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Includes practice exam with questions used in past cert exams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9347C69-5237-4368-81C2-E5CAAC29E9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r>
              <a:rPr lang="en-US" dirty="0"/>
              <a:t>© SHRM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925AEA-FA01-4169-9BF7-8BA8FA6C4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8E0D1-90AB-4971-ABF2-9950AB7D103B}" type="slidenum">
              <a:rPr lang="en-US" smtClean="0"/>
              <a:t>9</a:t>
            </a:fld>
            <a:endParaRPr lang="en-US"/>
          </a:p>
        </p:txBody>
      </p:sp>
      <p:pic>
        <p:nvPicPr>
          <p:cNvPr id="10" name="Picture 9" descr="A picture containing text, screen, screenshot, several&#10;&#10;Description automatically generated">
            <a:extLst>
              <a:ext uri="{FF2B5EF4-FFF2-40B4-BE49-F238E27FC236}">
                <a16:creationId xmlns:a16="http://schemas.microsoft.com/office/drawing/2014/main" id="{5FBB739F-302B-9FB2-681F-FDD860F2A4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55" y="2555188"/>
            <a:ext cx="6081823" cy="343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0002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4242</TotalTime>
  <Words>1295</Words>
  <Application>Microsoft Office PowerPoint</Application>
  <PresentationFormat>On-screen Show (4:3)</PresentationFormat>
  <Paragraphs>269</Paragraphs>
  <Slides>24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Arial</vt:lpstr>
      <vt:lpstr>Arial Black</vt:lpstr>
      <vt:lpstr>ArialMT</vt:lpstr>
      <vt:lpstr>Calibri</vt:lpstr>
      <vt:lpstr>Calibri Light</vt:lpstr>
      <vt:lpstr>Symbol</vt:lpstr>
      <vt:lpstr>Times</vt:lpstr>
      <vt:lpstr>Wingdings</vt:lpstr>
      <vt:lpstr>Office Theme</vt:lpstr>
      <vt:lpstr>Custom Design</vt:lpstr>
      <vt:lpstr>Prepare for the HR Challenges of the Future</vt:lpstr>
      <vt:lpstr>What We Will Cover</vt:lpstr>
      <vt:lpstr>Value of Certification</vt:lpstr>
      <vt:lpstr>Stand Out From the Crowd</vt:lpstr>
      <vt:lpstr>PowerPoint Presentation</vt:lpstr>
      <vt:lpstr>What HR Professionals Need to Know</vt:lpstr>
      <vt:lpstr>Knowledge + Behavior = Success</vt:lpstr>
      <vt:lpstr>PowerPoint Presentation</vt:lpstr>
      <vt:lpstr>Tools to Ensure Success</vt:lpstr>
      <vt:lpstr>Comprehensive HR Content</vt:lpstr>
      <vt:lpstr>Proven Way to Learn</vt:lpstr>
      <vt:lpstr>Practice and Feedback</vt:lpstr>
      <vt:lpstr>Situational Judgment Question Example</vt:lpstr>
      <vt:lpstr>Expert Guidance and Engagement</vt:lpstr>
      <vt:lpstr>Approval and Funding</vt:lpstr>
      <vt:lpstr>PowerPoint Presentation</vt:lpstr>
      <vt:lpstr>PowerPoint Presentation</vt:lpstr>
      <vt:lpstr>PowerPoint Presentation</vt:lpstr>
      <vt:lpstr>Appendix I</vt:lpstr>
      <vt:lpstr>Appendix II</vt:lpstr>
      <vt:lpstr>Appendix III</vt:lpstr>
      <vt:lpstr>PowerPoint Presentation</vt:lpstr>
      <vt:lpstr>Meet Our Instructor(s)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Cusick</dc:creator>
  <cp:lastModifiedBy>Liz Schoenecker</cp:lastModifiedBy>
  <cp:revision>147</cp:revision>
  <cp:lastPrinted>2020-06-15T18:55:33Z</cp:lastPrinted>
  <dcterms:created xsi:type="dcterms:W3CDTF">2016-12-13T20:32:29Z</dcterms:created>
  <dcterms:modified xsi:type="dcterms:W3CDTF">2022-11-16T17:57:32Z</dcterms:modified>
</cp:coreProperties>
</file>